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6"/>
  </p:notesMasterIdLst>
  <p:handoutMasterIdLst>
    <p:handoutMasterId r:id="rId27"/>
  </p:handoutMasterIdLst>
  <p:sldIdLst>
    <p:sldId id="256" r:id="rId2"/>
    <p:sldId id="272" r:id="rId3"/>
    <p:sldId id="257" r:id="rId4"/>
    <p:sldId id="258" r:id="rId5"/>
    <p:sldId id="259" r:id="rId6"/>
    <p:sldId id="262" r:id="rId7"/>
    <p:sldId id="300" r:id="rId8"/>
    <p:sldId id="285" r:id="rId9"/>
    <p:sldId id="301" r:id="rId10"/>
    <p:sldId id="291" r:id="rId11"/>
    <p:sldId id="284" r:id="rId12"/>
    <p:sldId id="263" r:id="rId13"/>
    <p:sldId id="265" r:id="rId14"/>
    <p:sldId id="295" r:id="rId15"/>
    <p:sldId id="294" r:id="rId16"/>
    <p:sldId id="293" r:id="rId17"/>
    <p:sldId id="277" r:id="rId18"/>
    <p:sldId id="286" r:id="rId19"/>
    <p:sldId id="278" r:id="rId20"/>
    <p:sldId id="280" r:id="rId21"/>
    <p:sldId id="281" r:id="rId22"/>
    <p:sldId id="282" r:id="rId23"/>
    <p:sldId id="287" r:id="rId24"/>
    <p:sldId id="288" r:id="rId2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charset="0"/>
        <a:ea typeface="Osaka" charset="0"/>
        <a:cs typeface="Osaka" charset="0"/>
      </a:defRPr>
    </a:lvl1pPr>
    <a:lvl2pPr marL="457200" algn="l" rtl="0" eaLnBrk="0" fontAlgn="base" hangingPunct="0">
      <a:spcBef>
        <a:spcPct val="0"/>
      </a:spcBef>
      <a:spcAft>
        <a:spcPct val="0"/>
      </a:spcAft>
      <a:defRPr sz="2400" kern="1200">
        <a:solidFill>
          <a:schemeClr val="tx1"/>
        </a:solidFill>
        <a:latin typeface="Times" charset="0"/>
        <a:ea typeface="Osaka" charset="0"/>
        <a:cs typeface="Osaka" charset="0"/>
      </a:defRPr>
    </a:lvl2pPr>
    <a:lvl3pPr marL="914400" algn="l" rtl="0" eaLnBrk="0" fontAlgn="base" hangingPunct="0">
      <a:spcBef>
        <a:spcPct val="0"/>
      </a:spcBef>
      <a:spcAft>
        <a:spcPct val="0"/>
      </a:spcAft>
      <a:defRPr sz="2400" kern="1200">
        <a:solidFill>
          <a:schemeClr val="tx1"/>
        </a:solidFill>
        <a:latin typeface="Times" charset="0"/>
        <a:ea typeface="Osaka" charset="0"/>
        <a:cs typeface="Osaka" charset="0"/>
      </a:defRPr>
    </a:lvl3pPr>
    <a:lvl4pPr marL="1371600" algn="l" rtl="0" eaLnBrk="0" fontAlgn="base" hangingPunct="0">
      <a:spcBef>
        <a:spcPct val="0"/>
      </a:spcBef>
      <a:spcAft>
        <a:spcPct val="0"/>
      </a:spcAft>
      <a:defRPr sz="2400" kern="1200">
        <a:solidFill>
          <a:schemeClr val="tx1"/>
        </a:solidFill>
        <a:latin typeface="Times" charset="0"/>
        <a:ea typeface="Osaka" charset="0"/>
        <a:cs typeface="Osaka" charset="0"/>
      </a:defRPr>
    </a:lvl4pPr>
    <a:lvl5pPr marL="1828800" algn="l" rtl="0" eaLnBrk="0" fontAlgn="base" hangingPunct="0">
      <a:spcBef>
        <a:spcPct val="0"/>
      </a:spcBef>
      <a:spcAft>
        <a:spcPct val="0"/>
      </a:spcAft>
      <a:defRPr sz="2400" kern="1200">
        <a:solidFill>
          <a:schemeClr val="tx1"/>
        </a:solidFill>
        <a:latin typeface="Times" charset="0"/>
        <a:ea typeface="Osaka" charset="0"/>
        <a:cs typeface="Osaka" charset="0"/>
      </a:defRPr>
    </a:lvl5pPr>
    <a:lvl6pPr marL="2286000" algn="l" defTabSz="457200" rtl="0" eaLnBrk="1" latinLnBrk="0" hangingPunct="1">
      <a:defRPr sz="2400" kern="1200">
        <a:solidFill>
          <a:schemeClr val="tx1"/>
        </a:solidFill>
        <a:latin typeface="Times" charset="0"/>
        <a:ea typeface="Osaka" charset="0"/>
        <a:cs typeface="Osaka" charset="0"/>
      </a:defRPr>
    </a:lvl6pPr>
    <a:lvl7pPr marL="2743200" algn="l" defTabSz="457200" rtl="0" eaLnBrk="1" latinLnBrk="0" hangingPunct="1">
      <a:defRPr sz="2400" kern="1200">
        <a:solidFill>
          <a:schemeClr val="tx1"/>
        </a:solidFill>
        <a:latin typeface="Times" charset="0"/>
        <a:ea typeface="Osaka" charset="0"/>
        <a:cs typeface="Osaka" charset="0"/>
      </a:defRPr>
    </a:lvl7pPr>
    <a:lvl8pPr marL="3200400" algn="l" defTabSz="457200" rtl="0" eaLnBrk="1" latinLnBrk="0" hangingPunct="1">
      <a:defRPr sz="2400" kern="1200">
        <a:solidFill>
          <a:schemeClr val="tx1"/>
        </a:solidFill>
        <a:latin typeface="Times" charset="0"/>
        <a:ea typeface="Osaka" charset="0"/>
        <a:cs typeface="Osaka" charset="0"/>
      </a:defRPr>
    </a:lvl8pPr>
    <a:lvl9pPr marL="3657600" algn="l" defTabSz="457200" rtl="0" eaLnBrk="1" latinLnBrk="0" hangingPunct="1">
      <a:defRPr sz="2400" kern="1200">
        <a:solidFill>
          <a:schemeClr val="tx1"/>
        </a:solidFill>
        <a:latin typeface="Times" charset="0"/>
        <a:ea typeface="Osaka" charset="0"/>
        <a:cs typeface="Osaka"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152"/>
    <a:srgbClr val="110F35"/>
    <a:srgbClr val="DBD0AB"/>
    <a:srgbClr val="BBC7D9"/>
    <a:srgbClr val="D8DFE0"/>
    <a:srgbClr val="557FA6"/>
    <a:srgbClr val="414F5C"/>
    <a:srgbClr val="998D5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63656" autoAdjust="0"/>
    <p:restoredTop sz="79543" autoAdjust="0"/>
  </p:normalViewPr>
  <p:slideViewPr>
    <p:cSldViewPr>
      <p:cViewPr varScale="1">
        <p:scale>
          <a:sx n="70" d="100"/>
          <a:sy n="70" d="100"/>
        </p:scale>
        <p:origin x="-16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40963" name="Rectangle 3"/>
          <p:cNvSpPr>
            <a:spLocks noGrp="1" noChangeArrowheads="1"/>
          </p:cNvSpPr>
          <p:nvPr>
            <p:ph type="dt" sz="quarter"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40964" name="Rectangle 4"/>
          <p:cNvSpPr>
            <a:spLocks noGrp="1" noChangeArrowheads="1"/>
          </p:cNvSpPr>
          <p:nvPr>
            <p:ph type="ftr" sz="quarter" idx="2"/>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40965" name="Rectangle 5"/>
          <p:cNvSpPr>
            <a:spLocks noGrp="1" noChangeArrowheads="1"/>
          </p:cNvSpPr>
          <p:nvPr>
            <p:ph type="sldNum" sz="quarter" idx="3"/>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1C615C93-B2C2-4D43-B6A2-0D4D25BA4EE9}" type="slidenum">
              <a:rPr lang="en-US"/>
              <a:pPr/>
              <a:t>‹#›</a:t>
            </a:fld>
            <a:endParaRPr lang="en-US"/>
          </a:p>
        </p:txBody>
      </p:sp>
    </p:spTree>
    <p:extLst>
      <p:ext uri="{BB962C8B-B14F-4D97-AF65-F5344CB8AC3E}">
        <p14:creationId xmlns:p14="http://schemas.microsoft.com/office/powerpoint/2010/main" val="1243239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bwMode="auto">
          <a:xfrm>
            <a:off x="397256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34720" y="4415790"/>
            <a:ext cx="514096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bwMode="auto">
          <a:xfrm>
            <a:off x="397256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3177" tIns="46589" rIns="93177" bIns="46589" numCol="1" anchor="b" anchorCtr="0" compatLnSpc="1">
            <a:prstTxWarp prst="textNoShape">
              <a:avLst/>
            </a:prstTxWarp>
          </a:bodyPr>
          <a:lstStyle>
            <a:lvl1pPr algn="r">
              <a:defRPr sz="1200"/>
            </a:lvl1pPr>
          </a:lstStyle>
          <a:p>
            <a:fld id="{A307D704-9314-4B42-894E-F86AA4E07FE8}" type="slidenum">
              <a:rPr lang="en-US"/>
              <a:pPr/>
              <a:t>‹#›</a:t>
            </a:fld>
            <a:endParaRPr lang="en-US"/>
          </a:p>
        </p:txBody>
      </p:sp>
    </p:spTree>
    <p:extLst>
      <p:ext uri="{BB962C8B-B14F-4D97-AF65-F5344CB8AC3E}">
        <p14:creationId xmlns:p14="http://schemas.microsoft.com/office/powerpoint/2010/main" val="34961315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Osaka" charset="0"/>
        <a:cs typeface="Osaka" charset="0"/>
      </a:defRPr>
    </a:lvl1pPr>
    <a:lvl2pPr marL="457200" algn="l" rtl="0" fontAlgn="base">
      <a:spcBef>
        <a:spcPct val="30000"/>
      </a:spcBef>
      <a:spcAft>
        <a:spcPct val="0"/>
      </a:spcAft>
      <a:defRPr sz="1200" kern="1200">
        <a:solidFill>
          <a:schemeClr val="tx1"/>
        </a:solidFill>
        <a:latin typeface="Times" charset="0"/>
        <a:ea typeface="Osaka" charset="0"/>
        <a:cs typeface="Osaka" charset="0"/>
      </a:defRPr>
    </a:lvl2pPr>
    <a:lvl3pPr marL="914400" algn="l" rtl="0" fontAlgn="base">
      <a:spcBef>
        <a:spcPct val="30000"/>
      </a:spcBef>
      <a:spcAft>
        <a:spcPct val="0"/>
      </a:spcAft>
      <a:defRPr sz="1200" kern="1200">
        <a:solidFill>
          <a:schemeClr val="tx1"/>
        </a:solidFill>
        <a:latin typeface="Times" charset="0"/>
        <a:ea typeface="Osaka" charset="0"/>
        <a:cs typeface="Osaka" charset="0"/>
      </a:defRPr>
    </a:lvl3pPr>
    <a:lvl4pPr marL="1371600" algn="l" rtl="0" fontAlgn="base">
      <a:spcBef>
        <a:spcPct val="30000"/>
      </a:spcBef>
      <a:spcAft>
        <a:spcPct val="0"/>
      </a:spcAft>
      <a:defRPr sz="1200" kern="1200">
        <a:solidFill>
          <a:schemeClr val="tx1"/>
        </a:solidFill>
        <a:latin typeface="Times" charset="0"/>
        <a:ea typeface="Osaka" charset="0"/>
        <a:cs typeface="Osaka" charset="0"/>
      </a:defRPr>
    </a:lvl4pPr>
    <a:lvl5pPr marL="1828800" algn="l" rtl="0" fontAlgn="base">
      <a:spcBef>
        <a:spcPct val="30000"/>
      </a:spcBef>
      <a:spcAft>
        <a:spcPct val="0"/>
      </a:spcAft>
      <a:defRPr sz="1200" kern="1200">
        <a:solidFill>
          <a:schemeClr val="tx1"/>
        </a:solidFill>
        <a:latin typeface="Times" charset="0"/>
        <a:ea typeface="Osaka" charset="0"/>
        <a:cs typeface="Osak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564986-8A29-A749-B64E-184C90B4D334}" type="slidenum">
              <a:rPr lang="en-US"/>
              <a:pPr/>
              <a:t>1</a:t>
            </a:fld>
            <a:endParaRPr lang="en-US"/>
          </a:p>
        </p:txBody>
      </p:sp>
      <p:sp>
        <p:nvSpPr>
          <p:cNvPr id="614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6147" name="Rectangle 3"/>
          <p:cNvSpPr>
            <a:spLocks noGrp="1" noChangeArrowheads="1"/>
          </p:cNvSpPr>
          <p:nvPr>
            <p:ph type="body" idx="1"/>
          </p:nvPr>
        </p:nvSpPr>
        <p:spPr/>
        <p:txBody>
          <a:bodyPr/>
          <a:lstStyle/>
          <a:p>
            <a:r>
              <a:rPr lang="en-US" dirty="0" smtClean="0"/>
              <a:t>Add information about presenters</a:t>
            </a:r>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10</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11</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pPr marL="0" indent="0">
              <a:buFont typeface="Arial" pitchFamily="34" charset="0"/>
              <a:buNone/>
            </a:pPr>
            <a:r>
              <a:rPr lang="en-US" dirty="0" smtClean="0"/>
              <a:t>Do a learning Activity</a:t>
            </a:r>
            <a:r>
              <a:rPr lang="en-US" baseline="0" dirty="0" smtClean="0"/>
              <a:t> – worksheet T3.</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endParaRPr lang="en-US" i="1"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 Relationship building: </a:t>
            </a:r>
            <a:r>
              <a:rPr lang="en-US" b="0" dirty="0" err="1" smtClean="0"/>
              <a:t>ls</a:t>
            </a:r>
            <a:r>
              <a:rPr lang="en-US" b="0" dirty="0" smtClean="0"/>
              <a:t> the learner ready for feedback? Is there trust of teacher? Motivation of learner?</a:t>
            </a:r>
          </a:p>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 Reactions exploration about feedback re: Is there consistency between giver and receiver? Areas of agreement? Surprises?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 Content exploration re: What worked, What didn’t, Match and progress in program/personal goals, objectives, needs.</a:t>
            </a:r>
          </a:p>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 Coaching for performance change re: What are hints or tips and priority actions for improvement? What is the plan?</a:t>
            </a:r>
            <a:endParaRPr lang="en-US" b="0"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Learning activity</a:t>
            </a:r>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14</a:t>
            </a:fld>
            <a:endParaRPr lang="en-US"/>
          </a:p>
        </p:txBody>
      </p:sp>
    </p:spTree>
    <p:extLst>
      <p:ext uri="{BB962C8B-B14F-4D97-AF65-F5344CB8AC3E}">
        <p14:creationId xmlns:p14="http://schemas.microsoft.com/office/powerpoint/2010/main" val="4072650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15</a:t>
            </a:fld>
            <a:endParaRPr lang="en-US"/>
          </a:p>
        </p:txBody>
      </p:sp>
    </p:spTree>
    <p:extLst>
      <p:ext uri="{BB962C8B-B14F-4D97-AF65-F5344CB8AC3E}">
        <p14:creationId xmlns:p14="http://schemas.microsoft.com/office/powerpoint/2010/main" val="38955762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307D704-9314-4B42-894E-F86AA4E07FE8}" type="slidenum">
              <a:rPr lang="en-US" smtClean="0"/>
              <a:pPr/>
              <a:t>16</a:t>
            </a:fld>
            <a:endParaRPr lang="en-US"/>
          </a:p>
        </p:txBody>
      </p:sp>
    </p:spTree>
    <p:extLst>
      <p:ext uri="{BB962C8B-B14F-4D97-AF65-F5344CB8AC3E}">
        <p14:creationId xmlns:p14="http://schemas.microsoft.com/office/powerpoint/2010/main" val="25619005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Revisit workshop goals</a:t>
            </a:r>
            <a:r>
              <a:rPr lang="en-US" baseline="0" dirty="0" smtClean="0"/>
              <a:t> and objectives.</a:t>
            </a:r>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18</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307D704-9314-4B42-894E-F86AA4E07FE8}" type="slidenum">
              <a:rPr lang="en-US" smtClean="0"/>
              <a:pPr/>
              <a:t>19</a:t>
            </a:fld>
            <a:endParaRPr lang="en-US"/>
          </a:p>
        </p:txBody>
      </p:sp>
    </p:spTree>
    <p:extLst>
      <p:ext uri="{BB962C8B-B14F-4D97-AF65-F5344CB8AC3E}">
        <p14:creationId xmlns:p14="http://schemas.microsoft.com/office/powerpoint/2010/main" val="97100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2</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pPr marL="174708" indent="-174708">
              <a:buFont typeface="Arial" pitchFamily="34" charset="0"/>
              <a:buChar char="•"/>
            </a:pPr>
            <a:endParaRPr lang="en-US" i="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20</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dirty="0" smtClean="0"/>
              <a:t>• Key Competencies from the </a:t>
            </a:r>
            <a:r>
              <a:rPr lang="en-US" i="1" dirty="0" smtClean="0"/>
              <a:t>CanMEDS 2015 Physician Competency Framework</a:t>
            </a:r>
          </a:p>
          <a:p>
            <a:pPr algn="l"/>
            <a:r>
              <a:rPr lang="en-US" dirty="0" smtClean="0"/>
              <a:t>• Avoid including competencies for learners</a:t>
            </a:r>
          </a:p>
          <a:p>
            <a:pPr algn="l"/>
            <a:r>
              <a:rPr lang="en-US" dirty="0" smtClean="0"/>
              <a:t>• You may wish to use this slide if you are giving the presentation to teachers or planners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21</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sz="1200" b="0" i="0" u="none" strike="noStrike" kern="1200" baseline="0" dirty="0" smtClean="0">
                <a:solidFill>
                  <a:schemeClr val="tx1"/>
                </a:solidFill>
                <a:latin typeface="Times" charset="0"/>
                <a:ea typeface="Osaka" charset="0"/>
                <a:cs typeface="Osaka" charset="0"/>
              </a:rPr>
              <a:t>Key and Enabling competencies on lifelong learning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You may wish to use this slide if you are giving the presentation to teachers or planners</a:t>
            </a:r>
          </a:p>
          <a:p>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22</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r>
              <a:rPr lang="en-US" sz="1200" b="0" i="0" u="none" strike="noStrike" baseline="0" dirty="0" smtClean="0">
                <a:latin typeface="Frutiger-Light"/>
              </a:rPr>
              <a:t>• </a:t>
            </a:r>
            <a:r>
              <a:rPr lang="en-US" sz="1200" b="0" i="0" u="none" strike="noStrike" kern="1200" baseline="0" dirty="0" smtClean="0">
                <a:solidFill>
                  <a:schemeClr val="tx1"/>
                </a:solidFill>
                <a:latin typeface="Times" charset="0"/>
                <a:ea typeface="Osaka" charset="0"/>
                <a:cs typeface="Osaka" charset="0"/>
              </a:rPr>
              <a:t>Key and Enabling competencies on teaching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23</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u="none" strike="noStrike" baseline="0" dirty="0" smtClean="0">
                <a:latin typeface="Frutiger-Light"/>
              </a:rPr>
              <a:t>• </a:t>
            </a:r>
            <a:r>
              <a:rPr lang="en-US" sz="1200" b="0" i="0" u="none" strike="noStrike" kern="1200" baseline="0" dirty="0" smtClean="0">
                <a:solidFill>
                  <a:schemeClr val="tx1"/>
                </a:solidFill>
                <a:latin typeface="Times" charset="0"/>
                <a:ea typeface="Osaka" charset="0"/>
                <a:cs typeface="Osaka" charset="0"/>
              </a:rPr>
              <a:t>Key and Enabling competencies on evidence-informed decision-making from the </a:t>
            </a:r>
            <a:r>
              <a:rPr lang="en-US" sz="1200" b="0" i="1" u="none" strike="noStrike" baseline="0" dirty="0" smtClean="0">
                <a:latin typeface="Frutiger-LightItalic"/>
              </a:rPr>
              <a:t>CanMEDS 2015 Physician Competency Framework</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24</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algn="l"/>
            <a:r>
              <a:rPr lang="en-US" sz="1200" b="0" i="0" u="none" strike="noStrike" baseline="0" dirty="0" smtClean="0">
                <a:latin typeface="Frutiger-Light"/>
              </a:rPr>
              <a:t>• </a:t>
            </a:r>
            <a:r>
              <a:rPr lang="en-US" sz="1200" b="0" i="0" u="none" strike="noStrike" baseline="0" dirty="0" smtClean="0">
                <a:latin typeface="Frutiger-Light"/>
              </a:rPr>
              <a:t>Key and Enabling competencies on Research from the </a:t>
            </a:r>
            <a:r>
              <a:rPr lang="en-US" sz="1200" b="0" i="1" u="none" strike="noStrike" baseline="0" dirty="0" smtClean="0">
                <a:latin typeface="Frutiger-Light"/>
              </a:rPr>
              <a:t>CanMEDS 2015 Physician Competency Framework</a:t>
            </a:r>
            <a:r>
              <a:rPr lang="en-US" sz="1200" b="0" i="0" u="none" strike="noStrike" baseline="0" dirty="0" smtClean="0">
                <a:latin typeface="Frutiger-Light"/>
              </a:rPr>
              <a:t>.</a:t>
            </a:r>
          </a:p>
          <a:p>
            <a:pPr algn="l"/>
            <a:r>
              <a:rPr lang="en-US" sz="1200" b="0" i="0" u="none" strike="noStrike" baseline="0" dirty="0" smtClean="0">
                <a:latin typeface="Frutiger-Light"/>
              </a:rPr>
              <a:t>• </a:t>
            </a:r>
            <a:r>
              <a:rPr lang="en-US" sz="1200" b="0" i="0" u="none" strike="noStrike" baseline="0" dirty="0" smtClean="0">
                <a:latin typeface="Frutiger-Light"/>
              </a:rPr>
              <a:t>Use one slide for each key competency and associated enabling competencies</a:t>
            </a: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002CFF-F8EB-1B44-9AF8-4EFED7FBBE6F}" type="slidenum">
              <a:rPr lang="en-US"/>
              <a:pPr/>
              <a:t>3</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5363" name="Rectangle 3"/>
          <p:cNvSpPr>
            <a:spLocks noGrp="1" noChangeArrowheads="1"/>
          </p:cNvSpPr>
          <p:nvPr>
            <p:ph type="body" idx="1"/>
          </p:nvPr>
        </p:nvSpPr>
        <p:spPr/>
        <p:txBody>
          <a:bodyPr/>
          <a:lstStyle/>
          <a:p>
            <a:r>
              <a:rPr lang="en-US" i="0" dirty="0" smtClean="0"/>
              <a:t>• SAMPLE goals and objectives of the session – revise as required.</a:t>
            </a:r>
          </a:p>
          <a:p>
            <a:r>
              <a:rPr lang="en-US" i="0" dirty="0" smtClean="0"/>
              <a:t>• CONSIDER doing a ‘warm up activity’</a:t>
            </a:r>
          </a:p>
          <a:p>
            <a:r>
              <a:rPr lang="en-US" i="0" dirty="0" smtClean="0"/>
              <a:t>• Review/revise goals and objectives.</a:t>
            </a:r>
          </a:p>
          <a:p>
            <a:r>
              <a:rPr lang="en-US" i="0" dirty="0" smtClean="0"/>
              <a:t>• Insert agenda slide if desired</a:t>
            </a:r>
            <a:endParaRPr lang="en-US" i="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50FA7-B05B-5E41-BF00-1CD82F8B0027}" type="slidenum">
              <a:rPr lang="en-US"/>
              <a:pPr/>
              <a:t>4</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r>
              <a:rPr lang="en-US" dirty="0" smtClean="0"/>
              <a:t>• Reasons why this Role is important</a:t>
            </a:r>
          </a:p>
          <a:p>
            <a:r>
              <a:rPr lang="en-US" dirty="0" smtClean="0"/>
              <a:t>• Provide examples from experience to illustrate</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5</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Definition from the </a:t>
            </a:r>
            <a:r>
              <a:rPr lang="en-US" sz="1200" b="0" i="1" u="none" strike="noStrike" kern="1200" baseline="0" dirty="0" smtClean="0">
                <a:solidFill>
                  <a:schemeClr val="tx1"/>
                </a:solidFill>
                <a:latin typeface="Times" charset="0"/>
                <a:ea typeface="Osaka" charset="0"/>
                <a:cs typeface="Osaka" charset="0"/>
              </a:rPr>
              <a:t>CanMEDS 2015 Physician Competency Framework</a:t>
            </a:r>
          </a:p>
          <a:p>
            <a:r>
              <a:rPr lang="en-US" sz="1200" b="0" i="0" u="none" strike="noStrike" kern="1200" baseline="0" dirty="0" smtClean="0">
                <a:solidFill>
                  <a:schemeClr val="tx1"/>
                </a:solidFill>
                <a:latin typeface="Times" charset="0"/>
                <a:ea typeface="Osaka" charset="0"/>
                <a:cs typeface="Osaka" charset="0"/>
              </a:rPr>
              <a:t>• Avoid including competencies for learners</a:t>
            </a:r>
          </a:p>
          <a:p>
            <a:r>
              <a:rPr lang="en-US" sz="1200" b="0" i="0" u="none" strike="noStrike" kern="1200" baseline="0" dirty="0" smtClean="0">
                <a:solidFill>
                  <a:schemeClr val="tx1"/>
                </a:solidFill>
                <a:latin typeface="Times" charset="0"/>
                <a:ea typeface="Osaka" charset="0"/>
                <a:cs typeface="Osaka" charset="0"/>
              </a:rPr>
              <a:t>• If you are giving this presentation to teachers or planners, you may want to add the key and enabling competencies</a:t>
            </a:r>
            <a:endParaRPr lang="en-US" dirty="0" smtClean="0"/>
          </a:p>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6</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a:t>
            </a:r>
            <a:r>
              <a:rPr lang="en-US" baseline="0" dirty="0" smtClean="0"/>
              <a:t> PROCESS of the Scholar Role</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FDE67-B943-464C-B4FD-42F41E4934FC}" type="slidenum">
              <a:rPr lang="en-US"/>
              <a:pPr/>
              <a:t>7</a:t>
            </a:fld>
            <a:endParaRPr lang="en-US"/>
          </a:p>
        </p:txBody>
      </p:sp>
      <p:sp>
        <p:nvSpPr>
          <p:cNvPr id="21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21507" name="Rectangle 3"/>
          <p:cNvSpPr>
            <a:spLocks noGrp="1" noChangeArrowheads="1"/>
          </p:cNvSpPr>
          <p:nvPr>
            <p:ph type="body" idx="1"/>
          </p:nvPr>
        </p:nvSpPr>
        <p:spPr/>
        <p:txBody>
          <a:bodyPr/>
          <a:lstStyle/>
          <a:p>
            <a:pPr marL="174708" indent="-174708">
              <a:buFont typeface="Arial" pitchFamily="34" charset="0"/>
              <a:buChar char="•"/>
            </a:pPr>
            <a:r>
              <a:rPr lang="en-US" dirty="0" smtClean="0"/>
              <a:t>Trigger words relating to the</a:t>
            </a:r>
            <a:r>
              <a:rPr lang="en-US" baseline="0" dirty="0" smtClean="0"/>
              <a:t> CONTENT of the Scholar Role</a:t>
            </a: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8</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Correcting misconceptions about scholar</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C77D1D-0722-D24A-9F2C-32F23CCB5F92}" type="slidenum">
              <a:rPr lang="en-US"/>
              <a:pPr/>
              <a:t>9</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9459" name="Rectangle 3"/>
          <p:cNvSpPr>
            <a:spLocks noGrp="1" noChangeArrowheads="1"/>
          </p:cNvSpPr>
          <p:nvPr>
            <p:ph type="body" idx="1"/>
          </p:nvPr>
        </p:nvSpPr>
        <p:spPr/>
        <p:txBody>
          <a:bodyPr/>
          <a:lstStyle/>
          <a:p>
            <a:r>
              <a:rPr lang="en-US" dirty="0" smtClean="0"/>
              <a:t>•</a:t>
            </a:r>
            <a:r>
              <a:rPr lang="en-US" baseline="0" dirty="0" smtClean="0"/>
              <a:t> </a:t>
            </a:r>
            <a:r>
              <a:rPr lang="en-US" sz="1200" b="0" i="0" u="none" strike="noStrike" kern="1200" baseline="0" dirty="0" smtClean="0">
                <a:solidFill>
                  <a:schemeClr val="tx1"/>
                </a:solidFill>
                <a:latin typeface="Times" charset="0"/>
                <a:ea typeface="Osaka" charset="0"/>
                <a:cs typeface="Osaka" charset="0"/>
              </a:rPr>
              <a:t>Correcting misconceptions about scholar</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85" name="Picture 13" descr="Title Slide_external_bilen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5588"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609600" y="2667000"/>
            <a:ext cx="7953375" cy="1143000"/>
          </a:xfrm>
        </p:spPr>
        <p:txBody>
          <a:bodyPr anchor="t"/>
          <a:lstStyle>
            <a:lvl1pPr>
              <a:lnSpc>
                <a:spcPct val="90000"/>
              </a:lnSpc>
              <a:defRPr sz="4400"/>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3429000" y="5213350"/>
            <a:ext cx="4795838" cy="1069975"/>
          </a:xfrm>
        </p:spPr>
        <p:txBody>
          <a:bodyPr anchor="ctr"/>
          <a:lstStyle>
            <a:lvl1pPr marL="0" indent="0">
              <a:buFont typeface="Times" charset="0"/>
              <a:buNone/>
              <a:defRPr sz="15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197DF13-279F-E147-99F5-8484CB25C05B}" type="slidenum">
              <a:rPr lang="en-US"/>
              <a:pPr/>
              <a:t>‹#›</a:t>
            </a:fld>
            <a:endParaRPr lang="en-US" sz="1400">
              <a:latin typeface="Arial" charset="0"/>
            </a:endParaRPr>
          </a:p>
        </p:txBody>
      </p:sp>
    </p:spTree>
    <p:extLst>
      <p:ext uri="{BB962C8B-B14F-4D97-AF65-F5344CB8AC3E}">
        <p14:creationId xmlns:p14="http://schemas.microsoft.com/office/powerpoint/2010/main" val="41497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7988" y="160338"/>
            <a:ext cx="1973262" cy="5783262"/>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160338"/>
            <a:ext cx="5767388" cy="5783262"/>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E37C4F7E-FD47-2D49-B0D2-1C02F467D301}" type="slidenum">
              <a:rPr lang="en-US"/>
              <a:pPr/>
              <a:t>‹#›</a:t>
            </a:fld>
            <a:endParaRPr lang="en-US" sz="1400">
              <a:latin typeface="Arial" charset="0"/>
            </a:endParaRPr>
          </a:p>
        </p:txBody>
      </p:sp>
    </p:spTree>
    <p:extLst>
      <p:ext uri="{BB962C8B-B14F-4D97-AF65-F5344CB8AC3E}">
        <p14:creationId xmlns:p14="http://schemas.microsoft.com/office/powerpoint/2010/main" val="1665016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p>
            <a:fld id="{6520FD64-FE62-0E4A-9543-993D50DEF92F}" type="slidenum">
              <a:rPr lang="en-US" smtClean="0"/>
              <a:pPr/>
              <a:t>‹#›</a:t>
            </a:fld>
            <a:endParaRPr lang="en-US" sz="1400">
              <a:latin typeface="Arial" charset="0"/>
            </a:endParaRPr>
          </a:p>
        </p:txBody>
      </p:sp>
    </p:spTree>
    <p:extLst>
      <p:ext uri="{BB962C8B-B14F-4D97-AF65-F5344CB8AC3E}">
        <p14:creationId xmlns:p14="http://schemas.microsoft.com/office/powerpoint/2010/main" val="329393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8E1C09A0-21D7-FE41-87AE-5D52617F0A43}" type="slidenum">
              <a:rPr lang="en-US"/>
              <a:pPr/>
              <a:t>‹#›</a:t>
            </a:fld>
            <a:endParaRPr lang="en-US" sz="1400">
              <a:latin typeface="Arial" charset="0"/>
            </a:endParaRPr>
          </a:p>
        </p:txBody>
      </p:sp>
    </p:spTree>
    <p:extLst>
      <p:ext uri="{BB962C8B-B14F-4D97-AF65-F5344CB8AC3E}">
        <p14:creationId xmlns:p14="http://schemas.microsoft.com/office/powerpoint/2010/main" val="3883605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CA"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CA"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5E774677-10F0-954F-B049-972276F743BB}" type="slidenum">
              <a:rPr lang="en-US"/>
              <a:pPr/>
              <a:t>‹#›</a:t>
            </a:fld>
            <a:endParaRPr lang="en-US" sz="1400">
              <a:latin typeface="Arial" charset="0"/>
            </a:endParaRPr>
          </a:p>
        </p:txBody>
      </p:sp>
    </p:spTree>
    <p:extLst>
      <p:ext uri="{BB962C8B-B14F-4D97-AF65-F5344CB8AC3E}">
        <p14:creationId xmlns:p14="http://schemas.microsoft.com/office/powerpoint/2010/main" val="109205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4610100" y="1524000"/>
            <a:ext cx="36195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AC96FB80-4EC0-D049-AAA6-C32C20F051DF}" type="slidenum">
              <a:rPr lang="en-US"/>
              <a:pPr/>
              <a:t>‹#›</a:t>
            </a:fld>
            <a:endParaRPr lang="en-US" sz="1400">
              <a:latin typeface="Arial" charset="0"/>
            </a:endParaRPr>
          </a:p>
        </p:txBody>
      </p:sp>
    </p:spTree>
    <p:extLst>
      <p:ext uri="{BB962C8B-B14F-4D97-AF65-F5344CB8AC3E}">
        <p14:creationId xmlns:p14="http://schemas.microsoft.com/office/powerpoint/2010/main" val="3294265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CA"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DB232CE6-7D6F-8D47-9826-BC461C6EA7E9}" type="slidenum">
              <a:rPr lang="en-US"/>
              <a:pPr/>
              <a:t>‹#›</a:t>
            </a:fld>
            <a:endParaRPr lang="en-US" sz="1400">
              <a:latin typeface="Arial" charset="0"/>
            </a:endParaRPr>
          </a:p>
        </p:txBody>
      </p:sp>
    </p:spTree>
    <p:extLst>
      <p:ext uri="{BB962C8B-B14F-4D97-AF65-F5344CB8AC3E}">
        <p14:creationId xmlns:p14="http://schemas.microsoft.com/office/powerpoint/2010/main" val="257178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ECD8D2E-083D-F840-80D2-C9E56236DBA5}" type="slidenum">
              <a:rPr lang="en-US"/>
              <a:pPr/>
              <a:t>‹#›</a:t>
            </a:fld>
            <a:endParaRPr lang="en-US" sz="1400">
              <a:latin typeface="Arial" charset="0"/>
            </a:endParaRPr>
          </a:p>
        </p:txBody>
      </p:sp>
    </p:spTree>
    <p:extLst>
      <p:ext uri="{BB962C8B-B14F-4D97-AF65-F5344CB8AC3E}">
        <p14:creationId xmlns:p14="http://schemas.microsoft.com/office/powerpoint/2010/main" val="3394026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F9C10C09-0202-184C-9CE6-3CA0200947F3}" type="slidenum">
              <a:rPr lang="en-US"/>
              <a:pPr/>
              <a:t>‹#›</a:t>
            </a:fld>
            <a:endParaRPr lang="en-US" sz="1400">
              <a:latin typeface="Arial" charset="0"/>
            </a:endParaRPr>
          </a:p>
        </p:txBody>
      </p:sp>
    </p:spTree>
    <p:extLst>
      <p:ext uri="{BB962C8B-B14F-4D97-AF65-F5344CB8AC3E}">
        <p14:creationId xmlns:p14="http://schemas.microsoft.com/office/powerpoint/2010/main" val="94376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CA"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641F6BE-1538-4448-A814-AA37CB010BFB}" type="slidenum">
              <a:rPr lang="en-US"/>
              <a:pPr/>
              <a:t>‹#›</a:t>
            </a:fld>
            <a:endParaRPr lang="en-US" sz="1400">
              <a:latin typeface="Arial" charset="0"/>
            </a:endParaRPr>
          </a:p>
        </p:txBody>
      </p:sp>
    </p:spTree>
    <p:extLst>
      <p:ext uri="{BB962C8B-B14F-4D97-AF65-F5344CB8AC3E}">
        <p14:creationId xmlns:p14="http://schemas.microsoft.com/office/powerpoint/2010/main" val="217640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CA"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CC51B07-6F3C-7C4A-B9B4-A5F4852FA98E}" type="slidenum">
              <a:rPr lang="en-US"/>
              <a:pPr/>
              <a:t>‹#›</a:t>
            </a:fld>
            <a:endParaRPr lang="en-US" sz="1400">
              <a:latin typeface="Arial" charset="0"/>
            </a:endParaRPr>
          </a:p>
        </p:txBody>
      </p:sp>
    </p:spTree>
    <p:extLst>
      <p:ext uri="{BB962C8B-B14F-4D97-AF65-F5344CB8AC3E}">
        <p14:creationId xmlns:p14="http://schemas.microsoft.com/office/powerpoint/2010/main" val="60007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838200" y="1524000"/>
            <a:ext cx="7391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8547100" y="6529388"/>
            <a:ext cx="536575" cy="32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r">
              <a:defRPr sz="1000">
                <a:solidFill>
                  <a:srgbClr val="998D5F"/>
                </a:solidFill>
                <a:latin typeface="+mn-lt"/>
              </a:defRPr>
            </a:lvl1pPr>
          </a:lstStyle>
          <a:p>
            <a:fld id="{6520FD64-FE62-0E4A-9543-993D50DEF92F}" type="slidenum">
              <a:rPr lang="en-US"/>
              <a:pPr/>
              <a:t>‹#›</a:t>
            </a:fld>
            <a:endParaRPr lang="en-US" sz="1400">
              <a:latin typeface="Arial" charset="0"/>
            </a:endParaRPr>
          </a:p>
        </p:txBody>
      </p:sp>
      <p:sp>
        <p:nvSpPr>
          <p:cNvPr id="1036" name="Text Box 12"/>
          <p:cNvSpPr txBox="1">
            <a:spLocks noChangeArrowheads="1"/>
          </p:cNvSpPr>
          <p:nvPr userDrawn="1"/>
        </p:nvSpPr>
        <p:spPr bwMode="auto">
          <a:xfrm>
            <a:off x="4876800" y="1676400"/>
            <a:ext cx="3886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endParaRPr lang="en-US"/>
          </a:p>
        </p:txBody>
      </p:sp>
      <p:pic>
        <p:nvPicPr>
          <p:cNvPr id="2" name="Picture 1" descr="Header C1_CS6_302_ENG.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 y="-31"/>
            <a:ext cx="9206057" cy="1262055"/>
          </a:xfrm>
          <a:prstGeom prst="rect">
            <a:avLst/>
          </a:prstGeom>
        </p:spPr>
      </p:pic>
      <p:sp>
        <p:nvSpPr>
          <p:cNvPr id="1026" name="Rectangle 2"/>
          <p:cNvSpPr>
            <a:spLocks noGrp="1" noChangeArrowheads="1"/>
          </p:cNvSpPr>
          <p:nvPr>
            <p:ph type="title"/>
          </p:nvPr>
        </p:nvSpPr>
        <p:spPr bwMode="auto">
          <a:xfrm>
            <a:off x="3851920" y="160338"/>
            <a:ext cx="5112568"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rtl="0" fontAlgn="base">
        <a:spcBef>
          <a:spcPct val="0"/>
        </a:spcBef>
        <a:spcAft>
          <a:spcPct val="0"/>
        </a:spcAft>
        <a:defRPr sz="2400">
          <a:solidFill>
            <a:srgbClr val="003152"/>
          </a:solidFill>
          <a:latin typeface="+mj-lt"/>
          <a:ea typeface="+mj-ea"/>
          <a:cs typeface="+mj-cs"/>
        </a:defRPr>
      </a:lvl1pPr>
      <a:lvl2pPr algn="l" rtl="0" fontAlgn="base">
        <a:spcBef>
          <a:spcPct val="0"/>
        </a:spcBef>
        <a:spcAft>
          <a:spcPct val="0"/>
        </a:spcAft>
        <a:defRPr sz="2400">
          <a:solidFill>
            <a:schemeClr val="bg1"/>
          </a:solidFill>
          <a:latin typeface="Verdana" charset="0"/>
          <a:ea typeface="Osaka" charset="0"/>
          <a:cs typeface="Osaka" charset="0"/>
        </a:defRPr>
      </a:lvl2pPr>
      <a:lvl3pPr algn="l" rtl="0" fontAlgn="base">
        <a:spcBef>
          <a:spcPct val="0"/>
        </a:spcBef>
        <a:spcAft>
          <a:spcPct val="0"/>
        </a:spcAft>
        <a:defRPr sz="2400">
          <a:solidFill>
            <a:schemeClr val="bg1"/>
          </a:solidFill>
          <a:latin typeface="Verdana" charset="0"/>
          <a:ea typeface="Osaka" charset="0"/>
          <a:cs typeface="Osaka" charset="0"/>
        </a:defRPr>
      </a:lvl3pPr>
      <a:lvl4pPr algn="l" rtl="0" fontAlgn="base">
        <a:spcBef>
          <a:spcPct val="0"/>
        </a:spcBef>
        <a:spcAft>
          <a:spcPct val="0"/>
        </a:spcAft>
        <a:defRPr sz="2400">
          <a:solidFill>
            <a:schemeClr val="bg1"/>
          </a:solidFill>
          <a:latin typeface="Verdana" charset="0"/>
          <a:ea typeface="Osaka" charset="0"/>
          <a:cs typeface="Osaka" charset="0"/>
        </a:defRPr>
      </a:lvl4pPr>
      <a:lvl5pPr algn="l" rtl="0" fontAlgn="base">
        <a:spcBef>
          <a:spcPct val="0"/>
        </a:spcBef>
        <a:spcAft>
          <a:spcPct val="0"/>
        </a:spcAft>
        <a:defRPr sz="2400">
          <a:solidFill>
            <a:schemeClr val="bg1"/>
          </a:solidFill>
          <a:latin typeface="Verdana" charset="0"/>
          <a:ea typeface="Osaka" charset="0"/>
          <a:cs typeface="Osaka" charset="0"/>
        </a:defRPr>
      </a:lvl5pPr>
      <a:lvl6pPr marL="457200" algn="l" rtl="0" fontAlgn="base">
        <a:spcBef>
          <a:spcPct val="0"/>
        </a:spcBef>
        <a:spcAft>
          <a:spcPct val="0"/>
        </a:spcAft>
        <a:defRPr sz="2400">
          <a:solidFill>
            <a:schemeClr val="bg1"/>
          </a:solidFill>
          <a:latin typeface="Verdana" charset="0"/>
          <a:ea typeface="Osaka" charset="0"/>
          <a:cs typeface="Osaka" charset="0"/>
        </a:defRPr>
      </a:lvl6pPr>
      <a:lvl7pPr marL="914400" algn="l" rtl="0" fontAlgn="base">
        <a:spcBef>
          <a:spcPct val="0"/>
        </a:spcBef>
        <a:spcAft>
          <a:spcPct val="0"/>
        </a:spcAft>
        <a:defRPr sz="2400">
          <a:solidFill>
            <a:schemeClr val="bg1"/>
          </a:solidFill>
          <a:latin typeface="Verdana" charset="0"/>
          <a:ea typeface="Osaka" charset="0"/>
          <a:cs typeface="Osaka" charset="0"/>
        </a:defRPr>
      </a:lvl7pPr>
      <a:lvl8pPr marL="1371600" algn="l" rtl="0" fontAlgn="base">
        <a:spcBef>
          <a:spcPct val="0"/>
        </a:spcBef>
        <a:spcAft>
          <a:spcPct val="0"/>
        </a:spcAft>
        <a:defRPr sz="2400">
          <a:solidFill>
            <a:schemeClr val="bg1"/>
          </a:solidFill>
          <a:latin typeface="Verdana" charset="0"/>
          <a:ea typeface="Osaka" charset="0"/>
          <a:cs typeface="Osaka" charset="0"/>
        </a:defRPr>
      </a:lvl8pPr>
      <a:lvl9pPr marL="1828800" algn="l" rtl="0" fontAlgn="base">
        <a:spcBef>
          <a:spcPct val="0"/>
        </a:spcBef>
        <a:spcAft>
          <a:spcPct val="0"/>
        </a:spcAft>
        <a:defRPr sz="2400">
          <a:solidFill>
            <a:schemeClr val="bg1"/>
          </a:solidFill>
          <a:latin typeface="Verdana" charset="0"/>
          <a:ea typeface="Osaka" charset="0"/>
          <a:cs typeface="Osaka" charset="0"/>
        </a:defRPr>
      </a:lvl9pPr>
    </p:titleStyle>
    <p:bodyStyle>
      <a:lvl1pPr marL="230188" indent="-230188" algn="l" rtl="0" fontAlgn="base">
        <a:spcBef>
          <a:spcPct val="20000"/>
        </a:spcBef>
        <a:spcAft>
          <a:spcPct val="30000"/>
        </a:spcAft>
        <a:buFont typeface="Times" charset="0"/>
        <a:buChar char="•"/>
        <a:defRPr sz="2400">
          <a:solidFill>
            <a:srgbClr val="003152"/>
          </a:solidFill>
          <a:latin typeface="+mn-lt"/>
          <a:ea typeface="+mn-ea"/>
          <a:cs typeface="+mn-cs"/>
        </a:defRPr>
      </a:lvl1pPr>
      <a:lvl2pPr marL="688975" indent="-230188" algn="l" rtl="0" fontAlgn="base">
        <a:spcBef>
          <a:spcPct val="20000"/>
        </a:spcBef>
        <a:spcAft>
          <a:spcPct val="0"/>
        </a:spcAft>
        <a:buFont typeface="Times" charset="0"/>
        <a:buChar char="•"/>
        <a:defRPr sz="2000">
          <a:solidFill>
            <a:srgbClr val="557FA6"/>
          </a:solidFill>
          <a:latin typeface="+mn-lt"/>
          <a:ea typeface="+mn-ea"/>
          <a:cs typeface="+mn-cs"/>
        </a:defRPr>
      </a:lvl2pPr>
      <a:lvl3pPr marL="1196975" indent="-222250" algn="l" rtl="0" fontAlgn="base">
        <a:spcBef>
          <a:spcPct val="20000"/>
        </a:spcBef>
        <a:spcAft>
          <a:spcPct val="0"/>
        </a:spcAft>
        <a:buFont typeface="Times" charset="0"/>
        <a:buChar char="-"/>
        <a:defRPr>
          <a:solidFill>
            <a:srgbClr val="557FA6"/>
          </a:solidFill>
          <a:latin typeface="+mn-lt"/>
          <a:ea typeface="+mn-ea"/>
          <a:cs typeface="+mn-cs"/>
        </a:defRPr>
      </a:lvl3pPr>
      <a:lvl4pPr marL="1770063" indent="-230188" algn="l" rtl="0" fontAlgn="base">
        <a:spcBef>
          <a:spcPct val="20000"/>
        </a:spcBef>
        <a:spcAft>
          <a:spcPct val="0"/>
        </a:spcAft>
        <a:buFont typeface="Times" charset="0"/>
        <a:buChar char="-"/>
        <a:defRPr sz="1600">
          <a:solidFill>
            <a:srgbClr val="557FA6"/>
          </a:solidFill>
          <a:latin typeface="+mn-lt"/>
          <a:ea typeface="+mn-ea"/>
          <a:cs typeface="+mn-cs"/>
        </a:defRPr>
      </a:lvl4pPr>
      <a:lvl5pPr marL="2286000" indent="-246063" algn="l" rtl="0" fontAlgn="base">
        <a:spcBef>
          <a:spcPct val="20000"/>
        </a:spcBef>
        <a:spcAft>
          <a:spcPct val="0"/>
        </a:spcAft>
        <a:buFont typeface="Times" charset="0"/>
        <a:buChar char="-"/>
        <a:defRPr sz="1600">
          <a:solidFill>
            <a:srgbClr val="557FA6"/>
          </a:solidFill>
          <a:latin typeface="+mn-lt"/>
          <a:ea typeface="+mn-ea"/>
          <a:cs typeface="+mn-cs"/>
        </a:defRPr>
      </a:lvl5pPr>
      <a:lvl6pPr marL="2743200" indent="-246063" algn="l" rtl="0" fontAlgn="base">
        <a:spcBef>
          <a:spcPct val="20000"/>
        </a:spcBef>
        <a:spcAft>
          <a:spcPct val="0"/>
        </a:spcAft>
        <a:buFont typeface="Times" charset="0"/>
        <a:buChar char="-"/>
        <a:defRPr sz="1600">
          <a:solidFill>
            <a:srgbClr val="557FA6"/>
          </a:solidFill>
          <a:latin typeface="+mn-lt"/>
          <a:ea typeface="+mn-ea"/>
          <a:cs typeface="+mn-cs"/>
        </a:defRPr>
      </a:lvl6pPr>
      <a:lvl7pPr marL="3200400" indent="-246063" algn="l" rtl="0" fontAlgn="base">
        <a:spcBef>
          <a:spcPct val="20000"/>
        </a:spcBef>
        <a:spcAft>
          <a:spcPct val="0"/>
        </a:spcAft>
        <a:buFont typeface="Times" charset="0"/>
        <a:buChar char="-"/>
        <a:defRPr sz="1600">
          <a:solidFill>
            <a:srgbClr val="557FA6"/>
          </a:solidFill>
          <a:latin typeface="+mn-lt"/>
          <a:ea typeface="+mn-ea"/>
          <a:cs typeface="+mn-cs"/>
        </a:defRPr>
      </a:lvl7pPr>
      <a:lvl8pPr marL="3657600" indent="-246063" algn="l" rtl="0" fontAlgn="base">
        <a:spcBef>
          <a:spcPct val="20000"/>
        </a:spcBef>
        <a:spcAft>
          <a:spcPct val="0"/>
        </a:spcAft>
        <a:buFont typeface="Times" charset="0"/>
        <a:buChar char="-"/>
        <a:defRPr sz="1600">
          <a:solidFill>
            <a:srgbClr val="557FA6"/>
          </a:solidFill>
          <a:latin typeface="+mn-lt"/>
          <a:ea typeface="+mn-ea"/>
          <a:cs typeface="+mn-cs"/>
        </a:defRPr>
      </a:lvl8pPr>
      <a:lvl9pPr marL="4114800" indent="-246063" algn="l" rtl="0" fontAlgn="base">
        <a:spcBef>
          <a:spcPct val="20000"/>
        </a:spcBef>
        <a:spcAft>
          <a:spcPct val="0"/>
        </a:spcAft>
        <a:buFont typeface="Times" charset="0"/>
        <a:buChar char="-"/>
        <a:defRPr sz="1600">
          <a:solidFill>
            <a:srgbClr val="557FA6"/>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0" name="Rectangle 14"/>
          <p:cNvSpPr>
            <a:spLocks noGrp="1" noChangeArrowheads="1"/>
          </p:cNvSpPr>
          <p:nvPr>
            <p:ph type="ctrTitle"/>
          </p:nvPr>
        </p:nvSpPr>
        <p:spPr/>
        <p:txBody>
          <a:bodyPr/>
          <a:lstStyle/>
          <a:p>
            <a:pPr algn="ctr"/>
            <a:r>
              <a:rPr lang="en-US" i="1" dirty="0" smtClean="0">
                <a:solidFill>
                  <a:schemeClr val="bg1"/>
                </a:solidFill>
              </a:rPr>
              <a:t>T2 - Teaching </a:t>
            </a:r>
            <a:r>
              <a:rPr lang="en-US" i="1" dirty="0">
                <a:solidFill>
                  <a:schemeClr val="bg1"/>
                </a:solidFill>
              </a:rPr>
              <a:t>the </a:t>
            </a:r>
            <a:r>
              <a:rPr lang="en-US" i="1" dirty="0" smtClean="0">
                <a:solidFill>
                  <a:schemeClr val="bg1"/>
                </a:solidFill>
              </a:rPr>
              <a:t/>
            </a:r>
            <a:br>
              <a:rPr lang="en-US" i="1" dirty="0" smtClean="0">
                <a:solidFill>
                  <a:schemeClr val="bg1"/>
                </a:solidFill>
              </a:rPr>
            </a:br>
            <a:r>
              <a:rPr lang="en-US" i="1" dirty="0" smtClean="0">
                <a:solidFill>
                  <a:schemeClr val="bg1"/>
                </a:solidFill>
              </a:rPr>
              <a:t>Scholar </a:t>
            </a:r>
            <a:r>
              <a:rPr lang="en-US" i="1" dirty="0" smtClean="0">
                <a:solidFill>
                  <a:schemeClr val="bg1"/>
                </a:solidFill>
              </a:rPr>
              <a:t>Role</a:t>
            </a:r>
            <a:endParaRPr lang="en-US" dirty="0">
              <a:solidFill>
                <a:schemeClr val="bg1"/>
              </a:solidFill>
            </a:endParaRPr>
          </a:p>
        </p:txBody>
      </p:sp>
      <p:sp>
        <p:nvSpPr>
          <p:cNvPr id="4111" name="Rectangle 15"/>
          <p:cNvSpPr>
            <a:spLocks noGrp="1" noChangeArrowheads="1"/>
          </p:cNvSpPr>
          <p:nvPr>
            <p:ph type="subTitle" idx="1"/>
          </p:nvPr>
        </p:nvSpPr>
        <p:spPr/>
        <p:txBody>
          <a:bodyPr/>
          <a:lstStyle/>
          <a:p>
            <a:r>
              <a:rPr lang="en-US" sz="1800" dirty="0">
                <a:solidFill>
                  <a:srgbClr val="110F35"/>
                </a:solidFill>
              </a:rPr>
              <a:t>Author: </a:t>
            </a:r>
            <a:r>
              <a:rPr lang="en-US" sz="1800" dirty="0" err="1">
                <a:solidFill>
                  <a:srgbClr val="110F35"/>
                </a:solidFill>
              </a:rPr>
              <a:t>Lorem</a:t>
            </a:r>
            <a:r>
              <a:rPr lang="en-US" sz="1800" dirty="0">
                <a:solidFill>
                  <a:srgbClr val="110F35"/>
                </a:solidFill>
              </a:rPr>
              <a:t> </a:t>
            </a:r>
            <a:r>
              <a:rPr lang="en-US" sz="1800" dirty="0" err="1">
                <a:solidFill>
                  <a:srgbClr val="110F35"/>
                </a:solidFill>
              </a:rPr>
              <a:t>ipsum</a:t>
            </a:r>
            <a:r>
              <a:rPr lang="en-US" sz="1800" dirty="0">
                <a:solidFill>
                  <a:srgbClr val="110F35"/>
                </a:solidFill>
              </a:rPr>
              <a:t> dolor sit</a:t>
            </a:r>
          </a:p>
          <a:p>
            <a:r>
              <a:rPr lang="en-US" sz="1800" dirty="0">
                <a:solidFill>
                  <a:srgbClr val="110F35"/>
                </a:solidFill>
              </a:rPr>
              <a:t>Date: Dolor sit 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10</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1200"/>
              </a:spcAft>
              <a:buNone/>
            </a:pPr>
            <a:r>
              <a:rPr lang="en-US" dirty="0"/>
              <a:t>Learning is a lifelong process for improvement and maintenance</a:t>
            </a:r>
          </a:p>
          <a:p>
            <a:pPr marL="0" indent="0">
              <a:spcBef>
                <a:spcPts val="0"/>
              </a:spcBef>
              <a:spcAft>
                <a:spcPts val="1200"/>
              </a:spcAft>
              <a:buNone/>
            </a:pPr>
            <a:r>
              <a:rPr lang="en-US" dirty="0"/>
              <a:t>1. Take FIRM control of learning.</a:t>
            </a:r>
          </a:p>
          <a:p>
            <a:pPr marL="0" indent="0">
              <a:spcBef>
                <a:spcPts val="0"/>
              </a:spcBef>
              <a:spcAft>
                <a:spcPts val="1200"/>
              </a:spcAft>
              <a:buNone/>
            </a:pPr>
            <a:r>
              <a:rPr lang="en-US" dirty="0"/>
              <a:t>2. Competent = skilled + current + connected</a:t>
            </a:r>
          </a:p>
          <a:p>
            <a:pPr marL="0" indent="0">
              <a:spcBef>
                <a:spcPts val="0"/>
              </a:spcBef>
              <a:spcAft>
                <a:spcPts val="1200"/>
              </a:spcAft>
              <a:buNone/>
            </a:pPr>
            <a:r>
              <a:rPr lang="en-US" dirty="0"/>
              <a:t>3. ASK for, look for, receive, and integrate </a:t>
            </a:r>
            <a:r>
              <a:rPr lang="en-US" dirty="0" smtClean="0"/>
              <a:t/>
            </a:r>
            <a:br>
              <a:rPr lang="en-US" dirty="0" smtClean="0"/>
            </a:br>
            <a:r>
              <a:rPr lang="en-US" dirty="0" smtClean="0"/>
              <a:t>    feedback</a:t>
            </a:r>
            <a:r>
              <a:rPr lang="en-US" dirty="0"/>
              <a:t>. Receiver is the key </a:t>
            </a:r>
            <a:r>
              <a:rPr lang="en-US" dirty="0" smtClean="0"/>
              <a:t>player in </a:t>
            </a:r>
            <a:r>
              <a:rPr lang="en-US" dirty="0"/>
              <a:t>the </a:t>
            </a:r>
            <a:r>
              <a:rPr lang="en-US" dirty="0" smtClean="0"/>
              <a:t/>
            </a:r>
            <a:br>
              <a:rPr lang="en-US" dirty="0" smtClean="0"/>
            </a:br>
            <a:r>
              <a:rPr lang="en-US" dirty="0" smtClean="0"/>
              <a:t>    feedback </a:t>
            </a:r>
            <a:r>
              <a:rPr lang="en-US" dirty="0"/>
              <a:t>exchange.</a:t>
            </a:r>
            <a:endParaRPr lang="en-US" dirty="0"/>
          </a:p>
        </p:txBody>
      </p:sp>
    </p:spTree>
    <p:extLst>
      <p:ext uri="{BB962C8B-B14F-4D97-AF65-F5344CB8AC3E}">
        <p14:creationId xmlns:p14="http://schemas.microsoft.com/office/powerpoint/2010/main" val="1541473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11</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a:xfrm>
            <a:off x="899592" y="1484784"/>
            <a:ext cx="7391400" cy="4419600"/>
          </a:xfrm>
        </p:spPr>
        <p:txBody>
          <a:bodyPr/>
          <a:lstStyle/>
          <a:p>
            <a:pPr marL="0" indent="0" algn="ctr">
              <a:buNone/>
            </a:pPr>
            <a:endParaRPr lang="en-US" sz="2200" dirty="0" smtClean="0"/>
          </a:p>
          <a:p>
            <a:pPr marL="0" indent="0" algn="ctr">
              <a:buNone/>
            </a:pPr>
            <a:endParaRPr lang="en-US" sz="2200" dirty="0"/>
          </a:p>
          <a:p>
            <a:pPr marL="0" indent="0" algn="ctr">
              <a:buNone/>
            </a:pPr>
            <a:endParaRPr lang="en-US" sz="2200" dirty="0" smtClean="0"/>
          </a:p>
          <a:p>
            <a:pPr marL="0" indent="0" algn="ctr">
              <a:buNone/>
            </a:pPr>
            <a:r>
              <a:rPr lang="en-US" sz="2200" dirty="0" smtClean="0"/>
              <a:t>Worksheet T3</a:t>
            </a:r>
          </a:p>
          <a:p>
            <a:pPr marL="0" indent="0" algn="ctr">
              <a:buNone/>
            </a:pPr>
            <a:r>
              <a:rPr lang="en-US" sz="2200" dirty="0" smtClean="0"/>
              <a:t>Planning </a:t>
            </a:r>
            <a:r>
              <a:rPr lang="en-US" sz="2200" dirty="0"/>
              <a:t>for learning</a:t>
            </a:r>
            <a:endParaRPr lang="en-US" sz="2200" dirty="0"/>
          </a:p>
        </p:txBody>
      </p:sp>
    </p:spTree>
    <p:extLst>
      <p:ext uri="{BB962C8B-B14F-4D97-AF65-F5344CB8AC3E}">
        <p14:creationId xmlns:p14="http://schemas.microsoft.com/office/powerpoint/2010/main" val="2729746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Tips to practice asking for </a:t>
            </a:r>
            <a:r>
              <a:rPr lang="en-US" dirty="0" smtClean="0"/>
              <a:t>feedback</a:t>
            </a:r>
            <a:endParaRPr lang="en-US" dirty="0"/>
          </a:p>
        </p:txBody>
      </p:sp>
      <p:sp>
        <p:nvSpPr>
          <p:cNvPr id="20486" name="Rectangle 6"/>
          <p:cNvSpPr>
            <a:spLocks noGrp="1" noChangeArrowheads="1"/>
          </p:cNvSpPr>
          <p:nvPr>
            <p:ph type="body" idx="1"/>
          </p:nvPr>
        </p:nvSpPr>
        <p:spPr>
          <a:xfrm>
            <a:off x="827584" y="1556792"/>
            <a:ext cx="7395170" cy="4890864"/>
          </a:xfrm>
        </p:spPr>
        <p:txBody>
          <a:bodyPr/>
          <a:lstStyle/>
          <a:p>
            <a:pPr marL="0" indent="0">
              <a:buNone/>
            </a:pPr>
            <a:endParaRPr lang="en-US" dirty="0" smtClean="0"/>
          </a:p>
          <a:p>
            <a:pPr marL="0" indent="0">
              <a:buNone/>
            </a:pPr>
            <a:r>
              <a:rPr lang="en-US" dirty="0" smtClean="0"/>
              <a:t>1</a:t>
            </a:r>
            <a:r>
              <a:rPr lang="en-US" dirty="0"/>
              <a:t>. Ask someone who is willing and can be </a:t>
            </a:r>
            <a:r>
              <a:rPr lang="en-US" dirty="0" smtClean="0"/>
              <a:t/>
            </a:r>
            <a:br>
              <a:rPr lang="en-US" dirty="0" smtClean="0"/>
            </a:br>
            <a:r>
              <a:rPr lang="en-US" dirty="0" smtClean="0"/>
              <a:t>    constructive</a:t>
            </a:r>
            <a:endParaRPr lang="en-US" dirty="0"/>
          </a:p>
          <a:p>
            <a:pPr marL="0" indent="0">
              <a:buNone/>
            </a:pPr>
            <a:r>
              <a:rPr lang="en-US" dirty="0"/>
              <a:t>2. Ask for SPECIFIC feedback</a:t>
            </a:r>
          </a:p>
          <a:p>
            <a:pPr marL="0" indent="0">
              <a:buNone/>
            </a:pPr>
            <a:r>
              <a:rPr lang="en-US" dirty="0"/>
              <a:t>3. Listen and focus on what is helpful and </a:t>
            </a:r>
            <a:r>
              <a:rPr lang="en-US" dirty="0" smtClean="0"/>
              <a:t/>
            </a:r>
            <a:br>
              <a:rPr lang="en-US" dirty="0" smtClean="0"/>
            </a:br>
            <a:r>
              <a:rPr lang="en-US" dirty="0" smtClean="0"/>
              <a:t>    specific</a:t>
            </a:r>
            <a:endParaRPr lang="en-US" dirty="0"/>
          </a:p>
          <a:p>
            <a:pPr marL="0" indent="0">
              <a:buNone/>
            </a:pPr>
            <a:r>
              <a:rPr lang="en-US" dirty="0"/>
              <a:t>4. Thank them for their input.</a:t>
            </a:r>
            <a:endParaRPr lang="en-US" dirty="0"/>
          </a:p>
        </p:txBody>
      </p:sp>
    </p:spTree>
    <p:extLst>
      <p:ext uri="{BB962C8B-B14F-4D97-AF65-F5344CB8AC3E}">
        <p14:creationId xmlns:p14="http://schemas.microsoft.com/office/powerpoint/2010/main" val="1032993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R2C2 Feedback </a:t>
            </a:r>
            <a:r>
              <a:rPr lang="en-US" dirty="0" smtClean="0"/>
              <a:t>model</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smtClean="0"/>
          </a:p>
          <a:p>
            <a:pPr marL="0" indent="0">
              <a:buNone/>
            </a:pPr>
            <a:endParaRPr lang="en-US" dirty="0"/>
          </a:p>
          <a:p>
            <a:pPr marL="0" indent="0">
              <a:buNone/>
            </a:pPr>
            <a:r>
              <a:rPr lang="en-US" dirty="0" smtClean="0"/>
              <a:t>• </a:t>
            </a:r>
            <a:r>
              <a:rPr lang="en-US" dirty="0"/>
              <a:t>Relationship building</a:t>
            </a:r>
          </a:p>
          <a:p>
            <a:pPr marL="0" indent="0">
              <a:buNone/>
            </a:pPr>
            <a:r>
              <a:rPr lang="en-US" dirty="0"/>
              <a:t>• Reactions exploration about feedback</a:t>
            </a:r>
          </a:p>
          <a:p>
            <a:pPr marL="0" indent="0">
              <a:buNone/>
            </a:pPr>
            <a:r>
              <a:rPr lang="en-US" dirty="0"/>
              <a:t>• Content exploration</a:t>
            </a:r>
          </a:p>
          <a:p>
            <a:pPr marL="0" indent="0">
              <a:buNone/>
            </a:pPr>
            <a:r>
              <a:rPr lang="en-US" dirty="0"/>
              <a:t>• Coaching for performance change</a:t>
            </a:r>
            <a:endParaRPr lang="en-US" dirty="0"/>
          </a:p>
        </p:txBody>
      </p:sp>
    </p:spTree>
    <p:extLst>
      <p:ext uri="{BB962C8B-B14F-4D97-AF65-F5344CB8AC3E}">
        <p14:creationId xmlns:p14="http://schemas.microsoft.com/office/powerpoint/2010/main" val="23026841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Worksheet </a:t>
            </a:r>
            <a:r>
              <a:rPr lang="en-US" dirty="0" smtClean="0"/>
              <a:t>T4</a:t>
            </a:r>
            <a:endParaRPr lang="en-US" dirty="0" smtClean="0"/>
          </a:p>
          <a:p>
            <a:pPr algn="ctr"/>
            <a:endParaRPr lang="en-US" dirty="0"/>
          </a:p>
          <a:p>
            <a:pPr marL="0" indent="0" algn="ctr">
              <a:buNone/>
            </a:pPr>
            <a:r>
              <a:rPr lang="en-US" dirty="0" smtClean="0"/>
              <a:t>Coaching Learners to Give </a:t>
            </a:r>
            <a:br>
              <a:rPr lang="en-US" dirty="0" smtClean="0"/>
            </a:br>
            <a:r>
              <a:rPr lang="en-US" dirty="0" smtClean="0"/>
              <a:t>and Receive Feedback</a:t>
            </a:r>
            <a:endParaRPr lang="en-US"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14</a:t>
            </a:fld>
            <a:endParaRPr lang="en-US" sz="1400">
              <a:latin typeface="Arial" charset="0"/>
            </a:endParaRPr>
          </a:p>
        </p:txBody>
      </p:sp>
    </p:spTree>
    <p:extLst>
      <p:ext uri="{BB962C8B-B14F-4D97-AF65-F5344CB8AC3E}">
        <p14:creationId xmlns:p14="http://schemas.microsoft.com/office/powerpoint/2010/main" val="2500691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Steps to EIDM process</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Ask by framing a focused question</a:t>
            </a:r>
          </a:p>
          <a:p>
            <a:pPr marL="0" indent="0">
              <a:buNone/>
            </a:pPr>
            <a:r>
              <a:rPr lang="en-US" dirty="0"/>
              <a:t>2. Acquire the evidence in efficient manner</a:t>
            </a:r>
          </a:p>
          <a:p>
            <a:pPr marL="0" indent="0">
              <a:buNone/>
            </a:pPr>
            <a:r>
              <a:rPr lang="en-US" dirty="0"/>
              <a:t>3. Appraise the evidence for quality and </a:t>
            </a:r>
            <a:r>
              <a:rPr lang="en-US" dirty="0" smtClean="0"/>
              <a:t/>
            </a:r>
            <a:br>
              <a:rPr lang="en-US" dirty="0" smtClean="0"/>
            </a:br>
            <a:r>
              <a:rPr lang="en-US" dirty="0" smtClean="0"/>
              <a:t>    applicability</a:t>
            </a:r>
            <a:endParaRPr lang="en-US" dirty="0"/>
          </a:p>
          <a:p>
            <a:pPr marL="0" indent="0">
              <a:buNone/>
            </a:pPr>
            <a:r>
              <a:rPr lang="en-US" dirty="0"/>
              <a:t>4. Integrate the evidence</a:t>
            </a:r>
          </a:p>
          <a:p>
            <a:pPr marL="0" indent="0">
              <a:buNone/>
            </a:pPr>
            <a:r>
              <a:rPr lang="en-US" dirty="0"/>
              <a:t>5. Adapt the evidence for your clinical problem</a:t>
            </a:r>
          </a:p>
          <a:p>
            <a:pPr marL="0" indent="0">
              <a:buNone/>
            </a:pPr>
            <a:r>
              <a:rPr lang="en-US" dirty="0"/>
              <a:t>6. Apply the evidence in your clinical </a:t>
            </a:r>
            <a:r>
              <a:rPr lang="en-US" dirty="0" smtClean="0"/>
              <a:t>plan</a:t>
            </a:r>
            <a:endParaRPr lang="en-US" dirty="0"/>
          </a:p>
          <a:p>
            <a:pPr marL="0" indent="0">
              <a:buNone/>
            </a:pPr>
            <a:r>
              <a:rPr lang="en-US" dirty="0"/>
              <a:t>7. Analyze if the plan </a:t>
            </a:r>
            <a:r>
              <a:rPr lang="en-US" dirty="0" smtClean="0"/>
              <a:t>worked</a:t>
            </a:r>
            <a:endParaRPr lang="en-US"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15</a:t>
            </a:fld>
            <a:endParaRPr lang="en-US" sz="1400">
              <a:latin typeface="Arial" charset="0"/>
            </a:endParaRPr>
          </a:p>
        </p:txBody>
      </p:sp>
    </p:spTree>
    <p:extLst>
      <p:ext uri="{BB962C8B-B14F-4D97-AF65-F5344CB8AC3E}">
        <p14:creationId xmlns:p14="http://schemas.microsoft.com/office/powerpoint/2010/main" val="3199208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Coaching Steps</a:t>
            </a:r>
            <a:endParaRPr lang="en-US" dirty="0"/>
          </a:p>
        </p:txBody>
      </p:sp>
      <p:sp>
        <p:nvSpPr>
          <p:cNvPr id="3" name="Content Placeholder 2"/>
          <p:cNvSpPr>
            <a:spLocks noGrp="1"/>
          </p:cNvSpPr>
          <p:nvPr>
            <p:ph idx="1"/>
          </p:nvPr>
        </p:nvSpPr>
        <p:spPr/>
        <p:txBody>
          <a:bodyPr/>
          <a:lstStyle/>
          <a:p>
            <a:pPr marL="0" indent="0">
              <a:buNone/>
            </a:pPr>
            <a:r>
              <a:rPr lang="en-US" dirty="0" smtClean="0"/>
              <a:t>1</a:t>
            </a:r>
            <a:r>
              <a:rPr lang="en-US" dirty="0"/>
              <a:t>. </a:t>
            </a:r>
            <a:r>
              <a:rPr lang="en-US" dirty="0" smtClean="0"/>
              <a:t>Goals</a:t>
            </a:r>
            <a:endParaRPr lang="en-US" dirty="0"/>
          </a:p>
          <a:p>
            <a:pPr marL="0" indent="0">
              <a:buNone/>
            </a:pPr>
            <a:r>
              <a:rPr lang="en-US" dirty="0"/>
              <a:t>2. </a:t>
            </a:r>
            <a:r>
              <a:rPr lang="en-US" dirty="0" smtClean="0"/>
              <a:t>Practice of knowledge, skills and abilities </a:t>
            </a:r>
          </a:p>
          <a:p>
            <a:pPr marL="0" indent="0">
              <a:buNone/>
            </a:pPr>
            <a:r>
              <a:rPr lang="en-US" dirty="0" smtClean="0"/>
              <a:t>3</a:t>
            </a:r>
            <a:r>
              <a:rPr lang="en-US" dirty="0"/>
              <a:t>. </a:t>
            </a:r>
            <a:r>
              <a:rPr lang="en-US" dirty="0" smtClean="0"/>
              <a:t>Feedback</a:t>
            </a:r>
            <a:endParaRPr lang="en-US" dirty="0"/>
          </a:p>
          <a:p>
            <a:pPr marL="0" indent="0">
              <a:buNone/>
            </a:pPr>
            <a:r>
              <a:rPr lang="en-US" dirty="0"/>
              <a:t>4. </a:t>
            </a:r>
            <a:r>
              <a:rPr lang="en-US" dirty="0" smtClean="0"/>
              <a:t>Reflection on performance</a:t>
            </a:r>
            <a:endParaRPr lang="en-US" dirty="0"/>
          </a:p>
          <a:p>
            <a:pPr marL="0" indent="0">
              <a:buNone/>
            </a:pPr>
            <a:r>
              <a:rPr lang="en-US" dirty="0"/>
              <a:t>5. </a:t>
            </a:r>
            <a:r>
              <a:rPr lang="en-US" dirty="0" smtClean="0"/>
              <a:t>Setting goals</a:t>
            </a:r>
            <a:endParaRPr lang="en-US" dirty="0"/>
          </a:p>
          <a:p>
            <a:pPr marL="0" indent="0">
              <a:buNone/>
            </a:pPr>
            <a:r>
              <a:rPr lang="en-US" dirty="0"/>
              <a:t>6. </a:t>
            </a:r>
            <a:r>
              <a:rPr lang="en-US" dirty="0" smtClean="0"/>
              <a:t>Planning for improvement</a:t>
            </a:r>
            <a:endParaRPr lang="en-US"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16</a:t>
            </a:fld>
            <a:endParaRPr lang="en-US" sz="1400">
              <a:latin typeface="Arial" charset="0"/>
            </a:endParaRPr>
          </a:p>
        </p:txBody>
      </p:sp>
    </p:spTree>
    <p:extLst>
      <p:ext uri="{BB962C8B-B14F-4D97-AF65-F5344CB8AC3E}">
        <p14:creationId xmlns:p14="http://schemas.microsoft.com/office/powerpoint/2010/main" val="1023940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Objectives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dirty="0">
              <a:ea typeface="MS Mincho"/>
              <a:cs typeface="Times New Roman"/>
            </a:endParaRPr>
          </a:p>
          <a:p>
            <a:pPr marL="0" indent="0">
              <a:buNone/>
            </a:pPr>
            <a:r>
              <a:rPr lang="en-US" dirty="0">
                <a:ea typeface="MS Mincho"/>
                <a:cs typeface="Times New Roman"/>
              </a:rPr>
              <a:t>1. Recognize the process and content of the </a:t>
            </a:r>
            <a:br>
              <a:rPr lang="en-US" dirty="0">
                <a:ea typeface="MS Mincho"/>
                <a:cs typeface="Times New Roman"/>
              </a:rPr>
            </a:br>
            <a:r>
              <a:rPr lang="en-US" dirty="0">
                <a:ea typeface="MS Mincho"/>
                <a:cs typeface="Times New Roman"/>
              </a:rPr>
              <a:t>    four different components of Scholar</a:t>
            </a:r>
          </a:p>
          <a:p>
            <a:pPr marL="0" indent="0">
              <a:buNone/>
            </a:pPr>
            <a:r>
              <a:rPr lang="en-US" dirty="0">
                <a:ea typeface="MS Mincho"/>
                <a:cs typeface="Times New Roman"/>
              </a:rPr>
              <a:t>2. Apply key leadership skills to examples </a:t>
            </a:r>
            <a:br>
              <a:rPr lang="en-US" dirty="0">
                <a:ea typeface="MS Mincho"/>
                <a:cs typeface="Times New Roman"/>
              </a:rPr>
            </a:br>
            <a:r>
              <a:rPr lang="en-US" dirty="0">
                <a:ea typeface="MS Mincho"/>
                <a:cs typeface="Times New Roman"/>
              </a:rPr>
              <a:t>    from day-to-day practice</a:t>
            </a:r>
          </a:p>
          <a:p>
            <a:pPr marL="0" indent="0">
              <a:buNone/>
            </a:pPr>
            <a:r>
              <a:rPr lang="en-US" dirty="0">
                <a:ea typeface="MS Mincho"/>
                <a:cs typeface="Times New Roman"/>
              </a:rPr>
              <a:t>3. Develop a personal Leadership resource for </a:t>
            </a:r>
            <a:br>
              <a:rPr lang="en-US" dirty="0">
                <a:ea typeface="MS Mincho"/>
                <a:cs typeface="Times New Roman"/>
              </a:rPr>
            </a:br>
            <a:r>
              <a:rPr lang="en-US" dirty="0">
                <a:ea typeface="MS Mincho"/>
                <a:cs typeface="Times New Roman"/>
              </a:rPr>
              <a:t>    day-to-day practice</a:t>
            </a:r>
          </a:p>
        </p:txBody>
      </p:sp>
    </p:spTree>
    <p:extLst>
      <p:ext uri="{BB962C8B-B14F-4D97-AF65-F5344CB8AC3E}">
        <p14:creationId xmlns:p14="http://schemas.microsoft.com/office/powerpoint/2010/main" val="2990254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18</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References</a:t>
            </a:r>
            <a:endParaRPr lang="en-US" dirty="0"/>
          </a:p>
        </p:txBody>
      </p:sp>
      <p:sp>
        <p:nvSpPr>
          <p:cNvPr id="20486" name="Rectangle 6"/>
          <p:cNvSpPr>
            <a:spLocks noGrp="1" noChangeArrowheads="1"/>
          </p:cNvSpPr>
          <p:nvPr>
            <p:ph type="body" idx="1"/>
          </p:nvPr>
        </p:nvSpPr>
        <p:spPr>
          <a:xfrm>
            <a:off x="683568" y="1556792"/>
            <a:ext cx="7539186" cy="4890864"/>
          </a:xfrm>
        </p:spPr>
        <p:txBody>
          <a:bodyPr/>
          <a:lstStyle/>
          <a:p>
            <a:r>
              <a:rPr lang="en-US" sz="1800" dirty="0"/>
              <a:t>Stone D, </a:t>
            </a:r>
            <a:r>
              <a:rPr lang="en-US" sz="1800" dirty="0" err="1"/>
              <a:t>Heen</a:t>
            </a:r>
            <a:r>
              <a:rPr lang="en-US" sz="1800" dirty="0"/>
              <a:t> S. Thanks for the feedback: the science and art of receiving feedback well. New York: Viking; 2014</a:t>
            </a:r>
            <a:r>
              <a:rPr lang="en-US" sz="1800" dirty="0" smtClean="0"/>
              <a:t>.</a:t>
            </a:r>
          </a:p>
          <a:p>
            <a:r>
              <a:rPr lang="en-US" sz="1800" dirty="0" err="1"/>
              <a:t>Sargeant</a:t>
            </a:r>
            <a:r>
              <a:rPr lang="en-US" sz="1800" dirty="0"/>
              <a:t> J, Lockyer J, Mann K, </a:t>
            </a:r>
            <a:r>
              <a:rPr lang="en-US" sz="1800" dirty="0" err="1"/>
              <a:t>Holmboe</a:t>
            </a:r>
            <a:r>
              <a:rPr lang="en-US" sz="1800" dirty="0"/>
              <a:t> E, Silver I, </a:t>
            </a:r>
            <a:r>
              <a:rPr lang="en-US" sz="1800" dirty="0" err="1"/>
              <a:t>Armson</a:t>
            </a:r>
            <a:r>
              <a:rPr lang="en-US" sz="1800" dirty="0"/>
              <a:t> H, </a:t>
            </a:r>
            <a:r>
              <a:rPr lang="en-US" sz="1800" dirty="0" err="1"/>
              <a:t>Driessen</a:t>
            </a:r>
            <a:r>
              <a:rPr lang="en-US" sz="1800" dirty="0"/>
              <a:t> E, MacLeod T, Yen W, Ross K, Power M. Facilitated reflective performance feedback</a:t>
            </a:r>
            <a:r>
              <a:rPr lang="en-US" sz="1800" dirty="0" smtClean="0"/>
              <a:t>: Developing </a:t>
            </a:r>
            <a:r>
              <a:rPr lang="en-US" sz="1800" dirty="0"/>
              <a:t>an evidence- and theory-based model that builds relationship, </a:t>
            </a:r>
            <a:r>
              <a:rPr lang="en-US" sz="1800" dirty="0" err="1"/>
              <a:t>explorse</a:t>
            </a:r>
            <a:r>
              <a:rPr lang="en-US" sz="1800" dirty="0"/>
              <a:t> reactions and content, and coaches for performance change. </a:t>
            </a:r>
            <a:r>
              <a:rPr lang="en-US" sz="1800" i="1" dirty="0" err="1"/>
              <a:t>Acad</a:t>
            </a:r>
            <a:r>
              <a:rPr lang="en-US" sz="1800" i="1" dirty="0"/>
              <a:t> </a:t>
            </a:r>
            <a:r>
              <a:rPr lang="en-US" sz="1800" i="1" dirty="0" smtClean="0"/>
              <a:t>Med</a:t>
            </a:r>
            <a:r>
              <a:rPr lang="en-US" sz="1800" dirty="0" smtClean="0"/>
              <a:t>, 2015</a:t>
            </a:r>
            <a:r>
              <a:rPr lang="en-US" sz="1800" dirty="0"/>
              <a:t>. (in press)</a:t>
            </a:r>
          </a:p>
          <a:p>
            <a:r>
              <a:rPr lang="en-US" sz="1800" dirty="0" err="1" smtClean="0"/>
              <a:t>Ciliska</a:t>
            </a:r>
            <a:r>
              <a:rPr lang="en-US" sz="1800" dirty="0"/>
              <a:t>, D. Introduction to evidence-informed decision making. Last retrieved July 31, 2015 http://www.cihr-irsc.gc.ca/e/45245.html</a:t>
            </a:r>
          </a:p>
          <a:p>
            <a:r>
              <a:rPr lang="en-US" sz="1800" dirty="0" smtClean="0"/>
              <a:t>Richardson </a:t>
            </a:r>
            <a:r>
              <a:rPr lang="en-US" sz="1800" dirty="0"/>
              <a:t>D, Oswald A, Chan M-K, Lang ES, Harvey BJ. Scholar. In: Frank JR, Snell L, </a:t>
            </a:r>
            <a:r>
              <a:rPr lang="en-US" sz="1800" dirty="0" err="1"/>
              <a:t>Sherbino</a:t>
            </a:r>
            <a:r>
              <a:rPr lang="en-US" sz="1800" dirty="0"/>
              <a:t> J, editors. </a:t>
            </a:r>
            <a:r>
              <a:rPr lang="en-US" sz="1800" i="1" dirty="0"/>
              <a:t>CanMEDS 2015 Physician Competency </a:t>
            </a:r>
            <a:r>
              <a:rPr lang="en-US" sz="1800" i="1" dirty="0" smtClean="0"/>
              <a:t>Framework</a:t>
            </a:r>
            <a:r>
              <a:rPr lang="en-US" sz="1800" dirty="0" smtClean="0"/>
              <a:t>. Ottawa</a:t>
            </a:r>
            <a:r>
              <a:rPr lang="en-US" sz="1800" dirty="0"/>
              <a:t>: Royal College of Physicians and Surgeons of Canada; 2015.</a:t>
            </a:r>
            <a:endParaRPr lang="en-US" sz="1800" dirty="0"/>
          </a:p>
        </p:txBody>
      </p:sp>
    </p:spTree>
    <p:extLst>
      <p:ext uri="{BB962C8B-B14F-4D97-AF65-F5344CB8AC3E}">
        <p14:creationId xmlns:p14="http://schemas.microsoft.com/office/powerpoint/2010/main" val="12524328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sz="4000" dirty="0" smtClean="0"/>
          </a:p>
          <a:p>
            <a:pPr marL="0" indent="0" algn="ctr">
              <a:buNone/>
            </a:pPr>
            <a:endParaRPr lang="en-US" sz="4000" dirty="0"/>
          </a:p>
          <a:p>
            <a:pPr marL="0" indent="0" algn="ctr">
              <a:buNone/>
            </a:pPr>
            <a:r>
              <a:rPr lang="en-US" sz="4000" dirty="0" smtClean="0"/>
              <a:t>Other Slides</a:t>
            </a:r>
            <a:endParaRPr lang="en-US" sz="4000" dirty="0"/>
          </a:p>
        </p:txBody>
      </p:sp>
      <p:sp>
        <p:nvSpPr>
          <p:cNvPr id="4" name="Slide Number Placeholder 3"/>
          <p:cNvSpPr>
            <a:spLocks noGrp="1"/>
          </p:cNvSpPr>
          <p:nvPr>
            <p:ph type="sldNum" sz="quarter" idx="10"/>
          </p:nvPr>
        </p:nvSpPr>
        <p:spPr/>
        <p:txBody>
          <a:bodyPr/>
          <a:lstStyle/>
          <a:p>
            <a:fld id="{8E1C09A0-21D7-FE41-87AE-5D52617F0A43}" type="slidenum">
              <a:rPr lang="en-US" smtClean="0"/>
              <a:pPr/>
              <a:t>19</a:t>
            </a:fld>
            <a:endParaRPr lang="en-US" sz="1400">
              <a:latin typeface="Arial" charset="0"/>
            </a:endParaRPr>
          </a:p>
        </p:txBody>
      </p:sp>
    </p:spTree>
    <p:extLst>
      <p:ext uri="{BB962C8B-B14F-4D97-AF65-F5344CB8AC3E}">
        <p14:creationId xmlns:p14="http://schemas.microsoft.com/office/powerpoint/2010/main" val="149013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2</a:t>
            </a:fld>
            <a:endParaRPr lang="en-US" sz="1400">
              <a:latin typeface="Arial" charset="0"/>
            </a:endParaRPr>
          </a:p>
        </p:txBody>
      </p:sp>
      <p:sp>
        <p:nvSpPr>
          <p:cNvPr id="7208" name="Rectangle 40"/>
          <p:cNvSpPr>
            <a:spLocks noGrp="1" noChangeArrowheads="1"/>
          </p:cNvSpPr>
          <p:nvPr>
            <p:ph type="title"/>
          </p:nvPr>
        </p:nvSpPr>
        <p:spPr/>
        <p:txBody>
          <a:bodyPr/>
          <a:lstStyle/>
          <a:p>
            <a:pPr marL="0" indent="0"/>
            <a:endParaRPr lang="en-US" dirty="0"/>
          </a:p>
        </p:txBody>
      </p:sp>
      <p:sp>
        <p:nvSpPr>
          <p:cNvPr id="7209" name="Rectangle 41"/>
          <p:cNvSpPr>
            <a:spLocks noGrp="1" noChangeArrowheads="1"/>
          </p:cNvSpPr>
          <p:nvPr>
            <p:ph type="body" idx="1"/>
          </p:nvPr>
        </p:nvSpPr>
        <p:spPr/>
        <p:txBody>
          <a:bodyPr/>
          <a:lstStyle/>
          <a:p>
            <a:pPr marL="0" indent="0">
              <a:buNone/>
            </a:pPr>
            <a:r>
              <a:rPr lang="en-CA" sz="2000" dirty="0" smtClean="0"/>
              <a:t>The </a:t>
            </a:r>
            <a:r>
              <a:rPr lang="en-CA" sz="2000" dirty="0"/>
              <a:t>unmodified content below was created for the </a:t>
            </a:r>
            <a:r>
              <a:rPr lang="en-CA" sz="2000" i="1" dirty="0"/>
              <a:t>CanMEDS Teaching and Assessment Tools Guide </a:t>
            </a:r>
            <a:r>
              <a:rPr lang="en-CA" sz="2000" dirty="0"/>
              <a:t>by </a:t>
            </a:r>
            <a:r>
              <a:rPr lang="en-CA" sz="2000" dirty="0" smtClean="0"/>
              <a:t>S Glover Takahashi, D Richardson and D Martin and </a:t>
            </a:r>
            <a:r>
              <a:rPr lang="en-CA" sz="2000" dirty="0"/>
              <a:t>is owned by the Royal College of Physicians and Surgeons of Canada. You may use, reproduce and modify the content for your own non-commercial purposes provided that your modifications are clearly indicated and you provide attribution to the Royal College.  The Royal College may revoke this permission at any time by providing written notice.  </a:t>
            </a:r>
            <a:endParaRPr lang="en-US" sz="2000" dirty="0"/>
          </a:p>
          <a:p>
            <a:pPr marL="0" indent="0">
              <a:buNone/>
            </a:pPr>
            <a:r>
              <a:rPr lang="en-CA" sz="2000" b="1" u="sng" dirty="0"/>
              <a:t>NOTICE:  The content below may have been modified from its original form and may not represent the opinion or views of the Royal College</a:t>
            </a:r>
            <a:r>
              <a:rPr lang="en-CA" sz="2000" b="1" u="sng" dirty="0" smtClean="0"/>
              <a:t>.</a:t>
            </a:r>
            <a:endParaRPr lang="en-US" sz="2000" dirty="0"/>
          </a:p>
        </p:txBody>
      </p:sp>
    </p:spTree>
    <p:extLst>
      <p:ext uri="{BB962C8B-B14F-4D97-AF65-F5344CB8AC3E}">
        <p14:creationId xmlns:p14="http://schemas.microsoft.com/office/powerpoint/2010/main" val="100863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20</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Scholar Key </a:t>
            </a:r>
            <a:r>
              <a:rPr lang="en-US" dirty="0"/>
              <a:t>Competencies</a:t>
            </a:r>
          </a:p>
        </p:txBody>
      </p:sp>
      <p:sp>
        <p:nvSpPr>
          <p:cNvPr id="20486" name="Rectangle 6"/>
          <p:cNvSpPr>
            <a:spLocks noGrp="1" noChangeArrowheads="1"/>
          </p:cNvSpPr>
          <p:nvPr>
            <p:ph type="body" idx="1"/>
          </p:nvPr>
        </p:nvSpPr>
        <p:spPr>
          <a:xfrm>
            <a:off x="683568" y="1556792"/>
            <a:ext cx="7539186" cy="4890864"/>
          </a:xfrm>
        </p:spPr>
        <p:txBody>
          <a:bodyPr/>
          <a:lstStyle/>
          <a:p>
            <a:pPr marL="0" indent="0">
              <a:buNone/>
            </a:pPr>
            <a:endParaRPr lang="en-US" sz="2000" dirty="0" smtClean="0"/>
          </a:p>
          <a:p>
            <a:pPr marL="0" indent="0">
              <a:buNone/>
            </a:pPr>
            <a:r>
              <a:rPr lang="en-US" sz="2000" dirty="0" smtClean="0"/>
              <a:t>Physicians </a:t>
            </a:r>
            <a:r>
              <a:rPr lang="en-US" sz="2000" dirty="0"/>
              <a:t>are able to:</a:t>
            </a:r>
          </a:p>
          <a:p>
            <a:pPr marL="0" indent="0">
              <a:buNone/>
            </a:pPr>
            <a:r>
              <a:rPr lang="en-US" sz="2000" dirty="0" smtClean="0"/>
              <a:t>	</a:t>
            </a:r>
            <a:r>
              <a:rPr lang="en-US" sz="2000" dirty="0"/>
              <a:t>1. Engage in the continuous enhancement of their </a:t>
            </a:r>
            <a:r>
              <a:rPr lang="en-US" sz="2000" dirty="0" smtClean="0"/>
              <a:t/>
            </a:r>
            <a:br>
              <a:rPr lang="en-US" sz="2000" dirty="0" smtClean="0"/>
            </a:br>
            <a:r>
              <a:rPr lang="en-US" sz="2000" dirty="0" smtClean="0"/>
              <a:t>	    professional activities through </a:t>
            </a:r>
            <a:r>
              <a:rPr lang="en-US" sz="2000" dirty="0"/>
              <a:t>ongoing learning</a:t>
            </a:r>
          </a:p>
          <a:p>
            <a:pPr marL="0" indent="0">
              <a:buNone/>
            </a:pPr>
            <a:r>
              <a:rPr lang="en-US" sz="2000" dirty="0"/>
              <a:t>	</a:t>
            </a:r>
            <a:r>
              <a:rPr lang="en-US" sz="2000" dirty="0" smtClean="0"/>
              <a:t>2</a:t>
            </a:r>
            <a:r>
              <a:rPr lang="en-US" sz="2000" dirty="0"/>
              <a:t>. Teach students, learners, the public, and other </a:t>
            </a:r>
            <a:r>
              <a:rPr lang="en-US" sz="2000" dirty="0" smtClean="0"/>
              <a:t/>
            </a:r>
            <a:br>
              <a:rPr lang="en-US" sz="2000" dirty="0" smtClean="0"/>
            </a:br>
            <a:r>
              <a:rPr lang="en-US" sz="2000" dirty="0" smtClean="0"/>
              <a:t>	    health </a:t>
            </a:r>
            <a:r>
              <a:rPr lang="en-US" sz="2000" dirty="0"/>
              <a:t>care professionals</a:t>
            </a:r>
          </a:p>
          <a:p>
            <a:pPr marL="0" indent="0">
              <a:buNone/>
            </a:pPr>
            <a:r>
              <a:rPr lang="en-US" sz="2000" dirty="0" smtClean="0"/>
              <a:t>	3</a:t>
            </a:r>
            <a:r>
              <a:rPr lang="en-US" sz="2000" dirty="0"/>
              <a:t>. Integrate best available evidence into practice</a:t>
            </a:r>
          </a:p>
          <a:p>
            <a:pPr marL="0" indent="0">
              <a:buNone/>
            </a:pPr>
            <a:r>
              <a:rPr lang="en-US" sz="2000" dirty="0" smtClean="0"/>
              <a:t>	4</a:t>
            </a:r>
            <a:r>
              <a:rPr lang="en-US" sz="2000" dirty="0"/>
              <a:t>. Contribute to the creation and dissemination of </a:t>
            </a:r>
            <a:r>
              <a:rPr lang="en-US" sz="2000" dirty="0" smtClean="0"/>
              <a:t>	    knowledge </a:t>
            </a:r>
            <a:r>
              <a:rPr lang="en-US" sz="2000" dirty="0"/>
              <a:t>and </a:t>
            </a:r>
            <a:r>
              <a:rPr lang="en-US" sz="2000" dirty="0" smtClean="0"/>
              <a:t>practices applicable </a:t>
            </a:r>
            <a:r>
              <a:rPr lang="en-US" sz="2000" dirty="0"/>
              <a:t>to health</a:t>
            </a:r>
            <a:endParaRPr lang="en-US" sz="2000" dirty="0"/>
          </a:p>
        </p:txBody>
      </p:sp>
    </p:spTree>
    <p:extLst>
      <p:ext uri="{BB962C8B-B14F-4D97-AF65-F5344CB8AC3E}">
        <p14:creationId xmlns:p14="http://schemas.microsoft.com/office/powerpoint/2010/main" val="4340190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21</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Scholar Key </a:t>
            </a:r>
            <a:r>
              <a:rPr lang="en-US" dirty="0"/>
              <a:t>Competency 1</a:t>
            </a:r>
          </a:p>
        </p:txBody>
      </p:sp>
      <p:sp>
        <p:nvSpPr>
          <p:cNvPr id="20486" name="Rectangle 6"/>
          <p:cNvSpPr>
            <a:spLocks noGrp="1" noChangeArrowheads="1"/>
          </p:cNvSpPr>
          <p:nvPr>
            <p:ph type="body" idx="1"/>
          </p:nvPr>
        </p:nvSpPr>
        <p:spPr>
          <a:xfrm>
            <a:off x="683568" y="1340768"/>
            <a:ext cx="8352928" cy="5106888"/>
          </a:xfrm>
        </p:spPr>
        <p:txBody>
          <a:bodyPr/>
          <a:lstStyle/>
          <a:p>
            <a:pPr marL="0" indent="0">
              <a:buNone/>
            </a:pPr>
            <a:endParaRPr lang="en-US" sz="1800" dirty="0" smtClean="0"/>
          </a:p>
          <a:p>
            <a:pPr marL="0" indent="0">
              <a:buNone/>
            </a:pPr>
            <a:r>
              <a:rPr lang="en-US" sz="1800" dirty="0" smtClean="0"/>
              <a:t>Physicians </a:t>
            </a:r>
            <a:r>
              <a:rPr lang="en-US" sz="1800" dirty="0"/>
              <a:t>are able to:</a:t>
            </a:r>
          </a:p>
          <a:p>
            <a:pPr marL="0" indent="0">
              <a:buNone/>
            </a:pPr>
            <a:r>
              <a:rPr lang="en-US" sz="1800" dirty="0"/>
              <a:t>1. Engage in the continuous enhancement of their professional </a:t>
            </a:r>
            <a:r>
              <a:rPr lang="en-US" sz="1800" dirty="0" smtClean="0"/>
              <a:t>activities through </a:t>
            </a:r>
            <a:r>
              <a:rPr lang="en-US" sz="1800" dirty="0"/>
              <a:t>ongoing learning</a:t>
            </a:r>
          </a:p>
          <a:p>
            <a:pPr marL="0" indent="0">
              <a:buNone/>
            </a:pPr>
            <a:r>
              <a:rPr lang="en-US" sz="1800" dirty="0" smtClean="0"/>
              <a:t>	1.1 </a:t>
            </a:r>
            <a:r>
              <a:rPr lang="en-US" sz="1800" dirty="0"/>
              <a:t>Develop, implement, monitor, and revise a personal </a:t>
            </a:r>
            <a:r>
              <a:rPr lang="en-US" sz="1800" dirty="0" smtClean="0"/>
              <a:t/>
            </a:r>
            <a:br>
              <a:rPr lang="en-US" sz="1800" dirty="0" smtClean="0"/>
            </a:br>
            <a:r>
              <a:rPr lang="en-US" sz="1800" dirty="0" smtClean="0"/>
              <a:t>	      learning </a:t>
            </a:r>
            <a:r>
              <a:rPr lang="en-US" sz="1800" dirty="0"/>
              <a:t>plan </a:t>
            </a:r>
            <a:r>
              <a:rPr lang="en-US" sz="1800" dirty="0" smtClean="0"/>
              <a:t>to enhance </a:t>
            </a:r>
            <a:r>
              <a:rPr lang="en-US" sz="1800" dirty="0"/>
              <a:t>professional practice</a:t>
            </a:r>
          </a:p>
          <a:p>
            <a:pPr marL="0" indent="0">
              <a:buNone/>
            </a:pPr>
            <a:r>
              <a:rPr lang="en-US" sz="1800" dirty="0"/>
              <a:t>	</a:t>
            </a:r>
            <a:r>
              <a:rPr lang="en-US" sz="1800" dirty="0" smtClean="0"/>
              <a:t>1.2 </a:t>
            </a:r>
            <a:r>
              <a:rPr lang="en-US" sz="1800" dirty="0"/>
              <a:t>Identify opportunities for learning and improvement by </a:t>
            </a:r>
            <a:r>
              <a:rPr lang="en-US" sz="1800" dirty="0" smtClean="0"/>
              <a:t/>
            </a:r>
            <a:br>
              <a:rPr lang="en-US" sz="1800" dirty="0" smtClean="0"/>
            </a:br>
            <a:r>
              <a:rPr lang="en-US" sz="1800" dirty="0" smtClean="0"/>
              <a:t>	      regularly reflecting </a:t>
            </a:r>
            <a:r>
              <a:rPr lang="en-US" sz="1800" dirty="0"/>
              <a:t>on and assessing their performance </a:t>
            </a:r>
            <a:r>
              <a:rPr lang="en-US" sz="1800" dirty="0" smtClean="0"/>
              <a:t/>
            </a:r>
            <a:br>
              <a:rPr lang="en-US" sz="1800" dirty="0" smtClean="0"/>
            </a:br>
            <a:r>
              <a:rPr lang="en-US" sz="1800" dirty="0" smtClean="0"/>
              <a:t>	      using </a:t>
            </a:r>
            <a:r>
              <a:rPr lang="en-US" sz="1800" dirty="0"/>
              <a:t>various </a:t>
            </a:r>
            <a:r>
              <a:rPr lang="en-US" sz="1800" dirty="0" smtClean="0"/>
              <a:t>internal and </a:t>
            </a:r>
            <a:r>
              <a:rPr lang="en-US" sz="1800" dirty="0"/>
              <a:t>external data sources</a:t>
            </a:r>
          </a:p>
          <a:p>
            <a:pPr marL="0" indent="0">
              <a:buNone/>
            </a:pPr>
            <a:r>
              <a:rPr lang="en-US" sz="1800" dirty="0" smtClean="0"/>
              <a:t>	1.3 </a:t>
            </a:r>
            <a:r>
              <a:rPr lang="en-US" sz="1800" dirty="0"/>
              <a:t>Engage in collaborative learning to continuously improve </a:t>
            </a:r>
            <a:r>
              <a:rPr lang="en-US" sz="1800" dirty="0" smtClean="0"/>
              <a:t/>
            </a:r>
            <a:br>
              <a:rPr lang="en-US" sz="1800" dirty="0" smtClean="0"/>
            </a:br>
            <a:r>
              <a:rPr lang="en-US" sz="1800" dirty="0" smtClean="0"/>
              <a:t>	      personal practice </a:t>
            </a:r>
            <a:r>
              <a:rPr lang="en-US" sz="1800" dirty="0"/>
              <a:t>and contribute to collective </a:t>
            </a:r>
            <a:r>
              <a:rPr lang="en-US" sz="1800" dirty="0" smtClean="0"/>
              <a:t/>
            </a:r>
            <a:br>
              <a:rPr lang="en-US" sz="1800" dirty="0" smtClean="0"/>
            </a:br>
            <a:r>
              <a:rPr lang="en-US" sz="1800" dirty="0" smtClean="0"/>
              <a:t>	      improvements </a:t>
            </a:r>
            <a:r>
              <a:rPr lang="en-US" sz="1800" dirty="0"/>
              <a:t>in practice</a:t>
            </a:r>
            <a:endParaRPr lang="en-US" sz="1800" dirty="0"/>
          </a:p>
        </p:txBody>
      </p:sp>
    </p:spTree>
    <p:extLst>
      <p:ext uri="{BB962C8B-B14F-4D97-AF65-F5344CB8AC3E}">
        <p14:creationId xmlns:p14="http://schemas.microsoft.com/office/powerpoint/2010/main" val="2800486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22</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Scholar Key </a:t>
            </a:r>
            <a:r>
              <a:rPr lang="en-US" dirty="0"/>
              <a:t>Competency </a:t>
            </a:r>
            <a:r>
              <a:rPr lang="en-US" dirty="0" smtClean="0"/>
              <a:t>2</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2. Teach students, learners, the public, and other health care professionals</a:t>
            </a:r>
          </a:p>
          <a:p>
            <a:pPr marL="0" indent="0">
              <a:buNone/>
            </a:pPr>
            <a:r>
              <a:rPr lang="en-US" sz="1800" dirty="0" smtClean="0"/>
              <a:t>	2.1 </a:t>
            </a:r>
            <a:r>
              <a:rPr lang="en-US" sz="1800" dirty="0"/>
              <a:t>Recognize the influence of role-</a:t>
            </a:r>
            <a:r>
              <a:rPr lang="en-US" sz="1800" dirty="0" err="1"/>
              <a:t>modelling</a:t>
            </a:r>
            <a:r>
              <a:rPr lang="en-US" sz="1800" dirty="0"/>
              <a:t> and the </a:t>
            </a:r>
            <a:r>
              <a:rPr lang="en-US" sz="1800" dirty="0" smtClean="0"/>
              <a:t/>
            </a:r>
            <a:br>
              <a:rPr lang="en-US" sz="1800" dirty="0" smtClean="0"/>
            </a:br>
            <a:r>
              <a:rPr lang="en-US" sz="1800" dirty="0" smtClean="0"/>
              <a:t>	      impact </a:t>
            </a:r>
            <a:r>
              <a:rPr lang="en-US" sz="1800" dirty="0"/>
              <a:t>of </a:t>
            </a:r>
            <a:r>
              <a:rPr lang="en-US" sz="1800" dirty="0" smtClean="0"/>
              <a:t>the formal</a:t>
            </a:r>
            <a:r>
              <a:rPr lang="en-US" sz="1800" dirty="0"/>
              <a:t>, informal, and hidden curriculum </a:t>
            </a:r>
            <a:r>
              <a:rPr lang="en-US" sz="1800" dirty="0" smtClean="0"/>
              <a:t/>
            </a:r>
            <a:br>
              <a:rPr lang="en-US" sz="1800" dirty="0" smtClean="0"/>
            </a:br>
            <a:r>
              <a:rPr lang="en-US" sz="1800" dirty="0" smtClean="0"/>
              <a:t>	      on </a:t>
            </a:r>
            <a:r>
              <a:rPr lang="en-US" sz="1800" dirty="0"/>
              <a:t>learners</a:t>
            </a:r>
          </a:p>
          <a:p>
            <a:pPr marL="0" indent="0">
              <a:buNone/>
            </a:pPr>
            <a:r>
              <a:rPr lang="en-US" sz="1800" dirty="0" smtClean="0"/>
              <a:t>	2.2 </a:t>
            </a:r>
            <a:r>
              <a:rPr lang="en-US" sz="1800" dirty="0"/>
              <a:t>Promote a safe learning environment</a:t>
            </a:r>
          </a:p>
          <a:p>
            <a:pPr marL="0" indent="0">
              <a:buNone/>
            </a:pPr>
            <a:r>
              <a:rPr lang="en-US" sz="1800" dirty="0" smtClean="0"/>
              <a:t>	2.3 </a:t>
            </a:r>
            <a:r>
              <a:rPr lang="en-US" sz="1800" dirty="0"/>
              <a:t>Ensure patient safety is maintained when learners are </a:t>
            </a:r>
            <a:r>
              <a:rPr lang="en-US" sz="1800" dirty="0" smtClean="0"/>
              <a:t/>
            </a:r>
            <a:br>
              <a:rPr lang="en-US" sz="1800" dirty="0" smtClean="0"/>
            </a:br>
            <a:r>
              <a:rPr lang="en-US" sz="1800" dirty="0" smtClean="0"/>
              <a:t>	      involved</a:t>
            </a:r>
            <a:endParaRPr lang="en-US" sz="1800" dirty="0"/>
          </a:p>
          <a:p>
            <a:pPr marL="0" indent="0">
              <a:buNone/>
            </a:pPr>
            <a:r>
              <a:rPr lang="en-US" sz="1800" dirty="0" smtClean="0"/>
              <a:t>	2.4 </a:t>
            </a:r>
            <a:r>
              <a:rPr lang="en-US" sz="1800" dirty="0"/>
              <a:t>Plan and deliver a learning activity</a:t>
            </a:r>
          </a:p>
          <a:p>
            <a:pPr marL="0" indent="0">
              <a:buNone/>
            </a:pPr>
            <a:r>
              <a:rPr lang="en-US" sz="1800" dirty="0" smtClean="0"/>
              <a:t>	2.5 </a:t>
            </a:r>
            <a:r>
              <a:rPr lang="en-US" sz="1800" dirty="0"/>
              <a:t>Provide feedback to enhance learning and </a:t>
            </a:r>
            <a:r>
              <a:rPr lang="en-US" sz="1800" dirty="0" smtClean="0"/>
              <a:t/>
            </a:r>
            <a:br>
              <a:rPr lang="en-US" sz="1800" dirty="0" smtClean="0"/>
            </a:br>
            <a:r>
              <a:rPr lang="en-US" sz="1800" dirty="0" smtClean="0"/>
              <a:t>	      performance</a:t>
            </a:r>
            <a:endParaRPr lang="en-US" sz="1800" dirty="0"/>
          </a:p>
          <a:p>
            <a:pPr marL="0" indent="0">
              <a:buNone/>
            </a:pPr>
            <a:r>
              <a:rPr lang="en-US" sz="1800" dirty="0" smtClean="0"/>
              <a:t>	2.6 </a:t>
            </a:r>
            <a:r>
              <a:rPr lang="en-US" sz="1800" dirty="0"/>
              <a:t>Assess and evaluate learners, teachers, and programs </a:t>
            </a:r>
            <a:r>
              <a:rPr lang="en-US" sz="1800" dirty="0" smtClean="0"/>
              <a:t/>
            </a:r>
            <a:br>
              <a:rPr lang="en-US" sz="1800" dirty="0" smtClean="0"/>
            </a:br>
            <a:r>
              <a:rPr lang="en-US" sz="1800" dirty="0" smtClean="0"/>
              <a:t>	      in an educationally </a:t>
            </a:r>
            <a:r>
              <a:rPr lang="en-US" sz="1800" dirty="0"/>
              <a:t>appropriate manner</a:t>
            </a:r>
            <a:endParaRPr lang="en-US" sz="1800" dirty="0"/>
          </a:p>
        </p:txBody>
      </p:sp>
    </p:spTree>
    <p:extLst>
      <p:ext uri="{BB962C8B-B14F-4D97-AF65-F5344CB8AC3E}">
        <p14:creationId xmlns:p14="http://schemas.microsoft.com/office/powerpoint/2010/main" val="3721039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23</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Scholar Key </a:t>
            </a:r>
            <a:r>
              <a:rPr lang="en-US" dirty="0"/>
              <a:t>Competency </a:t>
            </a:r>
            <a:r>
              <a:rPr lang="en-US" dirty="0" smtClean="0"/>
              <a:t>3</a:t>
            </a:r>
            <a:endParaRPr lang="en-US" dirty="0"/>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a:t>3. Integrate best available evidence into practice</a:t>
            </a:r>
          </a:p>
          <a:p>
            <a:pPr marL="0" indent="0">
              <a:buNone/>
            </a:pPr>
            <a:r>
              <a:rPr lang="en-US" sz="1800" dirty="0" smtClean="0"/>
              <a:t>	3.1 </a:t>
            </a:r>
            <a:r>
              <a:rPr lang="en-US" sz="1800" dirty="0"/>
              <a:t>Recognize practice uncertainty and knowledge gaps in </a:t>
            </a:r>
            <a:r>
              <a:rPr lang="en-US" sz="1800" dirty="0" smtClean="0"/>
              <a:t>	      clinical and other </a:t>
            </a:r>
            <a:r>
              <a:rPr lang="en-US" sz="1800" dirty="0"/>
              <a:t>professional encounters and </a:t>
            </a:r>
            <a:r>
              <a:rPr lang="en-US" sz="1800" dirty="0" smtClean="0"/>
              <a:t/>
            </a:r>
            <a:br>
              <a:rPr lang="en-US" sz="1800" dirty="0" smtClean="0"/>
            </a:br>
            <a:r>
              <a:rPr lang="en-US" sz="1800" dirty="0" smtClean="0"/>
              <a:t>	      generate </a:t>
            </a:r>
            <a:r>
              <a:rPr lang="en-US" sz="1800" dirty="0"/>
              <a:t>focused questions </a:t>
            </a:r>
            <a:r>
              <a:rPr lang="en-US" sz="1800" dirty="0" smtClean="0"/>
              <a:t>that address </a:t>
            </a:r>
            <a:r>
              <a:rPr lang="en-US" sz="1800" dirty="0"/>
              <a:t>them</a:t>
            </a:r>
          </a:p>
          <a:p>
            <a:pPr marL="0" indent="0">
              <a:buNone/>
            </a:pPr>
            <a:r>
              <a:rPr lang="en-US" sz="1800" dirty="0" smtClean="0"/>
              <a:t>	3.2 </a:t>
            </a:r>
            <a:r>
              <a:rPr lang="en-US" sz="1800" dirty="0"/>
              <a:t>Identify, select, and navigate pre-appraised resources</a:t>
            </a:r>
          </a:p>
          <a:p>
            <a:pPr marL="0" indent="0">
              <a:buNone/>
            </a:pPr>
            <a:r>
              <a:rPr lang="en-US" sz="1800" dirty="0" smtClean="0"/>
              <a:t>	3.3 </a:t>
            </a:r>
            <a:r>
              <a:rPr lang="en-US" sz="1800" dirty="0"/>
              <a:t>Critically evaluate the integrity, reliability, and </a:t>
            </a:r>
            <a:r>
              <a:rPr lang="en-US" sz="1800" dirty="0" smtClean="0"/>
              <a:t/>
            </a:r>
            <a:br>
              <a:rPr lang="en-US" sz="1800" dirty="0" smtClean="0"/>
            </a:br>
            <a:r>
              <a:rPr lang="en-US" sz="1800" dirty="0" smtClean="0"/>
              <a:t>	      applicability </a:t>
            </a:r>
            <a:r>
              <a:rPr lang="en-US" sz="1800" dirty="0"/>
              <a:t>of </a:t>
            </a:r>
            <a:r>
              <a:rPr lang="en-US" sz="1800" dirty="0" smtClean="0"/>
              <a:t>health-related research </a:t>
            </a:r>
            <a:r>
              <a:rPr lang="en-US" sz="1800" dirty="0"/>
              <a:t>and literature</a:t>
            </a:r>
          </a:p>
          <a:p>
            <a:pPr marL="0" indent="0">
              <a:buNone/>
            </a:pPr>
            <a:r>
              <a:rPr lang="en-US" sz="1800" dirty="0" smtClean="0"/>
              <a:t>	3.4 </a:t>
            </a:r>
            <a:r>
              <a:rPr lang="en-US" sz="1800" dirty="0"/>
              <a:t>Integrate evidence into decision-making in their </a:t>
            </a:r>
            <a:r>
              <a:rPr lang="en-US" sz="1800" dirty="0" smtClean="0"/>
              <a:t/>
            </a:r>
            <a:br>
              <a:rPr lang="en-US" sz="1800" dirty="0" smtClean="0"/>
            </a:br>
            <a:r>
              <a:rPr lang="en-US" sz="1800" dirty="0" smtClean="0"/>
              <a:t>	      practice</a:t>
            </a:r>
            <a:endParaRPr lang="en-US" sz="1800" dirty="0"/>
          </a:p>
        </p:txBody>
      </p:sp>
    </p:spTree>
    <p:extLst>
      <p:ext uri="{BB962C8B-B14F-4D97-AF65-F5344CB8AC3E}">
        <p14:creationId xmlns:p14="http://schemas.microsoft.com/office/powerpoint/2010/main" val="12533522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24</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smtClean="0"/>
              <a:t>Scholar Key </a:t>
            </a:r>
            <a:r>
              <a:rPr lang="en-US" dirty="0"/>
              <a:t>Competency 4</a:t>
            </a:r>
          </a:p>
        </p:txBody>
      </p:sp>
      <p:sp>
        <p:nvSpPr>
          <p:cNvPr id="20486" name="Rectangle 6"/>
          <p:cNvSpPr>
            <a:spLocks noGrp="1" noChangeArrowheads="1"/>
          </p:cNvSpPr>
          <p:nvPr>
            <p:ph type="body" idx="1"/>
          </p:nvPr>
        </p:nvSpPr>
        <p:spPr>
          <a:xfrm>
            <a:off x="683568" y="1556792"/>
            <a:ext cx="7848872" cy="4890864"/>
          </a:xfrm>
        </p:spPr>
        <p:txBody>
          <a:bodyPr/>
          <a:lstStyle/>
          <a:p>
            <a:pPr marL="0" indent="0">
              <a:buNone/>
            </a:pPr>
            <a:r>
              <a:rPr lang="en-US" sz="1800" dirty="0" smtClean="0"/>
              <a:t>Physicians </a:t>
            </a:r>
            <a:r>
              <a:rPr lang="en-US" sz="1800" dirty="0"/>
              <a:t>are able to:</a:t>
            </a:r>
          </a:p>
          <a:p>
            <a:pPr marL="0" indent="0">
              <a:buNone/>
            </a:pPr>
            <a:r>
              <a:rPr lang="en-US" sz="1800" dirty="0" smtClean="0"/>
              <a:t>4</a:t>
            </a:r>
            <a:r>
              <a:rPr lang="en-US" sz="1800" dirty="0"/>
              <a:t>. Contribute to the creation and dissemination of knowledge and </a:t>
            </a:r>
            <a:r>
              <a:rPr lang="en-US" sz="1800" dirty="0" smtClean="0"/>
              <a:t>practices applicable </a:t>
            </a:r>
            <a:r>
              <a:rPr lang="en-US" sz="1800" dirty="0"/>
              <a:t>to health</a:t>
            </a:r>
          </a:p>
          <a:p>
            <a:pPr marL="0" indent="0">
              <a:buNone/>
            </a:pPr>
            <a:r>
              <a:rPr lang="en-US" sz="1800" dirty="0" smtClean="0"/>
              <a:t>	4.1 </a:t>
            </a:r>
            <a:r>
              <a:rPr lang="en-US" sz="1800" dirty="0"/>
              <a:t>Demonstrate an understanding of the scientific </a:t>
            </a:r>
            <a:r>
              <a:rPr lang="en-US" sz="1800" dirty="0" smtClean="0"/>
              <a:t>	</a:t>
            </a:r>
            <a:br>
              <a:rPr lang="en-US" sz="1800" dirty="0" smtClean="0"/>
            </a:br>
            <a:r>
              <a:rPr lang="en-US" sz="1800" dirty="0" smtClean="0"/>
              <a:t>	      principles </a:t>
            </a:r>
            <a:r>
              <a:rPr lang="en-US" sz="1800" dirty="0"/>
              <a:t>of </a:t>
            </a:r>
            <a:r>
              <a:rPr lang="en-US" sz="1800" dirty="0" smtClean="0"/>
              <a:t>research and </a:t>
            </a:r>
            <a:r>
              <a:rPr lang="en-US" sz="1800" dirty="0"/>
              <a:t>scholarly inquiry and the </a:t>
            </a:r>
            <a:r>
              <a:rPr lang="en-US" sz="1800" dirty="0" smtClean="0"/>
              <a:t/>
            </a:r>
            <a:br>
              <a:rPr lang="en-US" sz="1800" dirty="0" smtClean="0"/>
            </a:br>
            <a:r>
              <a:rPr lang="en-US" sz="1800" dirty="0" smtClean="0"/>
              <a:t>	      role </a:t>
            </a:r>
            <a:r>
              <a:rPr lang="en-US" sz="1800" dirty="0"/>
              <a:t>of research evidence in health care</a:t>
            </a:r>
          </a:p>
          <a:p>
            <a:pPr marL="0" indent="0">
              <a:buNone/>
            </a:pPr>
            <a:r>
              <a:rPr lang="en-US" sz="1800" dirty="0" smtClean="0"/>
              <a:t>	4.2 </a:t>
            </a:r>
            <a:r>
              <a:rPr lang="en-US" sz="1800" dirty="0"/>
              <a:t>Identify ethical principles for research and incorporate </a:t>
            </a:r>
            <a:r>
              <a:rPr lang="en-US" sz="1800" dirty="0" smtClean="0"/>
              <a:t/>
            </a:r>
            <a:br>
              <a:rPr lang="en-US" sz="1800" dirty="0" smtClean="0"/>
            </a:br>
            <a:r>
              <a:rPr lang="en-US" sz="1800" dirty="0" smtClean="0"/>
              <a:t>	      them into obtaining </a:t>
            </a:r>
            <a:r>
              <a:rPr lang="en-US" sz="1800" dirty="0"/>
              <a:t>informed consent, considering </a:t>
            </a:r>
            <a:r>
              <a:rPr lang="en-US" sz="1800" dirty="0" smtClean="0"/>
              <a:t/>
            </a:r>
            <a:br>
              <a:rPr lang="en-US" sz="1800" dirty="0" smtClean="0"/>
            </a:br>
            <a:r>
              <a:rPr lang="en-US" sz="1800" dirty="0" smtClean="0"/>
              <a:t>	      potential </a:t>
            </a:r>
            <a:r>
              <a:rPr lang="en-US" sz="1800" dirty="0"/>
              <a:t>harms and benefits</a:t>
            </a:r>
            <a:r>
              <a:rPr lang="en-US" sz="1800" dirty="0" smtClean="0"/>
              <a:t>, and </a:t>
            </a:r>
            <a:r>
              <a:rPr lang="en-US" sz="1800" dirty="0"/>
              <a:t>considering </a:t>
            </a:r>
            <a:r>
              <a:rPr lang="en-US" sz="1800" dirty="0" smtClean="0"/>
              <a:t/>
            </a:r>
            <a:br>
              <a:rPr lang="en-US" sz="1800" dirty="0" smtClean="0"/>
            </a:br>
            <a:r>
              <a:rPr lang="en-US" sz="1800" dirty="0" smtClean="0"/>
              <a:t>	      vulnerable </a:t>
            </a:r>
            <a:r>
              <a:rPr lang="en-US" sz="1800" dirty="0"/>
              <a:t>populations</a:t>
            </a:r>
          </a:p>
          <a:p>
            <a:pPr marL="0" indent="0">
              <a:buNone/>
            </a:pPr>
            <a:r>
              <a:rPr lang="en-US" sz="1800" dirty="0" smtClean="0"/>
              <a:t>	4.3 </a:t>
            </a:r>
            <a:r>
              <a:rPr lang="en-US" sz="1800" dirty="0"/>
              <a:t>Contribute to the work of a research program</a:t>
            </a:r>
          </a:p>
          <a:p>
            <a:pPr marL="0" indent="0">
              <a:buNone/>
            </a:pPr>
            <a:r>
              <a:rPr lang="en-US" sz="1800" dirty="0" smtClean="0"/>
              <a:t>	4.4 </a:t>
            </a:r>
            <a:r>
              <a:rPr lang="en-US" sz="1800" dirty="0"/>
              <a:t>Pose questions amenable to scholarly inquiry and </a:t>
            </a:r>
            <a:r>
              <a:rPr lang="en-US" sz="1800" dirty="0" smtClean="0"/>
              <a:t>	</a:t>
            </a:r>
            <a:br>
              <a:rPr lang="en-US" sz="1800" dirty="0" smtClean="0"/>
            </a:br>
            <a:r>
              <a:rPr lang="en-US" sz="1800" dirty="0" smtClean="0"/>
              <a:t>	      select appropriate methods </a:t>
            </a:r>
            <a:r>
              <a:rPr lang="en-US" sz="1800" dirty="0"/>
              <a:t>to address them</a:t>
            </a:r>
          </a:p>
          <a:p>
            <a:pPr marL="0" indent="0">
              <a:buNone/>
            </a:pPr>
            <a:r>
              <a:rPr lang="en-US" sz="1800" dirty="0" smtClean="0"/>
              <a:t>	4.5 </a:t>
            </a:r>
            <a:r>
              <a:rPr lang="en-US" sz="1800" dirty="0"/>
              <a:t>Summarize and communicate to professional and lay </a:t>
            </a:r>
            <a:r>
              <a:rPr lang="en-US" sz="1800" dirty="0" smtClean="0"/>
              <a:t/>
            </a:r>
            <a:br>
              <a:rPr lang="en-US" sz="1800" dirty="0" smtClean="0"/>
            </a:br>
            <a:r>
              <a:rPr lang="en-US" sz="1800" dirty="0" smtClean="0"/>
              <a:t>	      audiences, including </a:t>
            </a:r>
            <a:r>
              <a:rPr lang="en-US" sz="1800" dirty="0"/>
              <a:t>patients and their families, the </a:t>
            </a:r>
            <a:r>
              <a:rPr lang="en-US" sz="1800" dirty="0" smtClean="0"/>
              <a:t/>
            </a:r>
            <a:br>
              <a:rPr lang="en-US" sz="1800" dirty="0" smtClean="0"/>
            </a:br>
            <a:r>
              <a:rPr lang="en-US" sz="1800" dirty="0" smtClean="0"/>
              <a:t>	      findings </a:t>
            </a:r>
            <a:r>
              <a:rPr lang="en-US" sz="1800" dirty="0"/>
              <a:t>of relevant </a:t>
            </a:r>
            <a:r>
              <a:rPr lang="en-US" sz="1800" dirty="0" smtClean="0"/>
              <a:t>research and </a:t>
            </a:r>
            <a:r>
              <a:rPr lang="en-US" sz="1800" dirty="0"/>
              <a:t>scholarly inquiry</a:t>
            </a:r>
            <a:endParaRPr lang="en-US" sz="1800" dirty="0"/>
          </a:p>
        </p:txBody>
      </p:sp>
    </p:spTree>
    <p:extLst>
      <p:ext uri="{BB962C8B-B14F-4D97-AF65-F5344CB8AC3E}">
        <p14:creationId xmlns:p14="http://schemas.microsoft.com/office/powerpoint/2010/main" val="844541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2F40FBA-3301-A84E-9647-1849E66ACCE1}" type="slidenum">
              <a:rPr lang="en-US"/>
              <a:pPr/>
              <a:t>3</a:t>
            </a:fld>
            <a:endParaRPr lang="en-US" sz="1400">
              <a:latin typeface="Arial" charset="0"/>
            </a:endParaRPr>
          </a:p>
        </p:txBody>
      </p:sp>
      <p:sp>
        <p:nvSpPr>
          <p:cNvPr id="7208" name="Rectangle 40"/>
          <p:cNvSpPr>
            <a:spLocks noGrp="1" noChangeArrowheads="1"/>
          </p:cNvSpPr>
          <p:nvPr>
            <p:ph type="title"/>
          </p:nvPr>
        </p:nvSpPr>
        <p:spPr/>
        <p:txBody>
          <a:bodyPr/>
          <a:lstStyle/>
          <a:p>
            <a:pPr marL="0" indent="0"/>
            <a:r>
              <a:rPr lang="en-US" dirty="0"/>
              <a:t>Objectives and agenda</a:t>
            </a:r>
          </a:p>
        </p:txBody>
      </p:sp>
      <p:sp>
        <p:nvSpPr>
          <p:cNvPr id="7209" name="Rectangle 41"/>
          <p:cNvSpPr>
            <a:spLocks noGrp="1" noChangeArrowheads="1"/>
          </p:cNvSpPr>
          <p:nvPr>
            <p:ph type="body" idx="1"/>
          </p:nvPr>
        </p:nvSpPr>
        <p:spPr/>
        <p:txBody>
          <a:bodyPr/>
          <a:lstStyle/>
          <a:p>
            <a:pPr marL="0" indent="0">
              <a:buNone/>
            </a:pPr>
            <a:endParaRPr lang="en-US" dirty="0" smtClean="0"/>
          </a:p>
          <a:p>
            <a:pPr marL="0" indent="0">
              <a:buNone/>
            </a:pPr>
            <a:r>
              <a:rPr lang="en-US" dirty="0"/>
              <a:t>1. Recognize the process and content of the </a:t>
            </a:r>
            <a:r>
              <a:rPr lang="en-US" dirty="0" smtClean="0"/>
              <a:t/>
            </a:r>
            <a:br>
              <a:rPr lang="en-US" dirty="0" smtClean="0"/>
            </a:br>
            <a:r>
              <a:rPr lang="en-US" dirty="0" smtClean="0"/>
              <a:t>    four </a:t>
            </a:r>
            <a:r>
              <a:rPr lang="en-US" dirty="0"/>
              <a:t>different components </a:t>
            </a:r>
            <a:r>
              <a:rPr lang="en-US" dirty="0" smtClean="0"/>
              <a:t>of Scholar</a:t>
            </a:r>
            <a:endParaRPr lang="en-US" dirty="0"/>
          </a:p>
          <a:p>
            <a:pPr marL="0" indent="0">
              <a:buNone/>
            </a:pPr>
            <a:r>
              <a:rPr lang="en-US" dirty="0"/>
              <a:t>2. Apply key leadership skills to examples </a:t>
            </a:r>
            <a:r>
              <a:rPr lang="en-US" dirty="0" smtClean="0"/>
              <a:t/>
            </a:r>
            <a:br>
              <a:rPr lang="en-US" dirty="0" smtClean="0"/>
            </a:br>
            <a:r>
              <a:rPr lang="en-US" dirty="0" smtClean="0"/>
              <a:t>    from </a:t>
            </a:r>
            <a:r>
              <a:rPr lang="en-US" dirty="0"/>
              <a:t>day-to-day practice</a:t>
            </a:r>
          </a:p>
          <a:p>
            <a:pPr marL="0" indent="0">
              <a:buNone/>
            </a:pPr>
            <a:r>
              <a:rPr lang="en-US" dirty="0"/>
              <a:t>3. Develop a personal Leadership resource for </a:t>
            </a:r>
            <a:r>
              <a:rPr lang="en-US" dirty="0" smtClean="0"/>
              <a:t/>
            </a:r>
            <a:br>
              <a:rPr lang="en-US" dirty="0" smtClean="0"/>
            </a:br>
            <a:r>
              <a:rPr lang="en-US" dirty="0" smtClean="0"/>
              <a:t>    day-to-day </a:t>
            </a:r>
            <a:r>
              <a:rPr lang="en-US" dirty="0"/>
              <a:t>practice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a:spLocks noGrp="1"/>
          </p:cNvSpPr>
          <p:nvPr>
            <p:ph type="sldNum" sz="quarter" idx="10"/>
          </p:nvPr>
        </p:nvSpPr>
        <p:spPr/>
        <p:txBody>
          <a:bodyPr/>
          <a:lstStyle/>
          <a:p>
            <a:fld id="{95AC4055-3817-2D43-97F0-E6647FB942C6}" type="slidenum">
              <a:rPr lang="en-US"/>
              <a:pPr/>
              <a:t>4</a:t>
            </a:fld>
            <a:endParaRPr lang="en-US" sz="1400">
              <a:latin typeface="Arial" charset="0"/>
            </a:endParaRPr>
          </a:p>
        </p:txBody>
      </p:sp>
      <p:sp>
        <p:nvSpPr>
          <p:cNvPr id="14354" name="Rectangle 18"/>
          <p:cNvSpPr>
            <a:spLocks noGrp="1" noChangeArrowheads="1"/>
          </p:cNvSpPr>
          <p:nvPr>
            <p:ph type="title"/>
          </p:nvPr>
        </p:nvSpPr>
        <p:spPr/>
        <p:txBody>
          <a:bodyPr/>
          <a:lstStyle/>
          <a:p>
            <a:pPr marL="0" indent="0"/>
            <a:r>
              <a:rPr lang="en-US" dirty="0"/>
              <a:t>Why </a:t>
            </a:r>
            <a:r>
              <a:rPr lang="en-US" dirty="0" smtClean="0"/>
              <a:t>the </a:t>
            </a:r>
            <a:r>
              <a:rPr lang="en-US" dirty="0" smtClean="0"/>
              <a:t>Scholar </a:t>
            </a:r>
            <a:r>
              <a:rPr lang="en-US" dirty="0" smtClean="0"/>
              <a:t>Role </a:t>
            </a:r>
            <a:r>
              <a:rPr lang="en-US" dirty="0"/>
              <a:t>matters</a:t>
            </a:r>
          </a:p>
        </p:txBody>
      </p:sp>
      <p:sp>
        <p:nvSpPr>
          <p:cNvPr id="14355" name="Rectangle 19"/>
          <p:cNvSpPr>
            <a:spLocks noGrp="1" noChangeArrowheads="1"/>
          </p:cNvSpPr>
          <p:nvPr>
            <p:ph type="body" idx="1"/>
          </p:nvPr>
        </p:nvSpPr>
        <p:spPr>
          <a:xfrm>
            <a:off x="827584" y="1484784"/>
            <a:ext cx="7391400" cy="4419600"/>
          </a:xfrm>
        </p:spPr>
        <p:txBody>
          <a:bodyPr/>
          <a:lstStyle/>
          <a:p>
            <a:pPr marL="0" indent="0">
              <a:buNone/>
            </a:pPr>
            <a:r>
              <a:rPr lang="en-US" sz="2200" dirty="0"/>
              <a:t>1. Learning does not end</a:t>
            </a:r>
          </a:p>
          <a:p>
            <a:pPr marL="0" indent="0">
              <a:buNone/>
            </a:pPr>
            <a:r>
              <a:rPr lang="en-US" sz="2200" dirty="0"/>
              <a:t>2. Teaching others consolidates the information for </a:t>
            </a:r>
            <a:r>
              <a:rPr lang="en-US" sz="2200" dirty="0" smtClean="0"/>
              <a:t/>
            </a:r>
            <a:br>
              <a:rPr lang="en-US" sz="2200" dirty="0" smtClean="0"/>
            </a:br>
            <a:r>
              <a:rPr lang="en-US" sz="2200" dirty="0" smtClean="0"/>
              <a:t>    the </a:t>
            </a:r>
            <a:r>
              <a:rPr lang="en-US" sz="2200" dirty="0"/>
              <a:t>teacher</a:t>
            </a:r>
          </a:p>
          <a:p>
            <a:pPr marL="0" indent="0">
              <a:buNone/>
            </a:pPr>
            <a:r>
              <a:rPr lang="en-US" sz="2200" dirty="0"/>
              <a:t>3. All learners and physicians have responsibilities </a:t>
            </a:r>
            <a:r>
              <a:rPr lang="en-US" sz="2200" dirty="0" smtClean="0"/>
              <a:t/>
            </a:r>
            <a:br>
              <a:rPr lang="en-US" sz="2200" dirty="0" smtClean="0"/>
            </a:br>
            <a:r>
              <a:rPr lang="en-US" sz="2200" dirty="0" smtClean="0"/>
              <a:t>    for </a:t>
            </a:r>
            <a:r>
              <a:rPr lang="en-US" sz="2200" dirty="0"/>
              <a:t>education</a:t>
            </a:r>
          </a:p>
          <a:p>
            <a:pPr marL="0" indent="0">
              <a:buNone/>
            </a:pPr>
            <a:r>
              <a:rPr lang="en-US" sz="2200" dirty="0"/>
              <a:t>4. Physicians need to know what information is </a:t>
            </a:r>
            <a:r>
              <a:rPr lang="en-US" sz="2200" dirty="0" smtClean="0"/>
              <a:t/>
            </a:r>
            <a:br>
              <a:rPr lang="en-US" sz="2200" dirty="0" smtClean="0"/>
            </a:br>
            <a:r>
              <a:rPr lang="en-US" sz="2200" dirty="0" smtClean="0"/>
              <a:t>    “</a:t>
            </a:r>
            <a:r>
              <a:rPr lang="en-US" sz="2200" dirty="0"/>
              <a:t>evidence” and </a:t>
            </a:r>
            <a:r>
              <a:rPr lang="en-US" sz="2200" dirty="0" smtClean="0"/>
              <a:t>which evidence </a:t>
            </a:r>
            <a:r>
              <a:rPr lang="en-US" sz="2200" dirty="0"/>
              <a:t>is applicable to </a:t>
            </a:r>
            <a:r>
              <a:rPr lang="en-US" sz="2200" dirty="0" smtClean="0"/>
              <a:t/>
            </a:r>
            <a:br>
              <a:rPr lang="en-US" sz="2200" dirty="0" smtClean="0"/>
            </a:br>
            <a:r>
              <a:rPr lang="en-US" sz="2200" dirty="0" smtClean="0"/>
              <a:t>    day-to-day </a:t>
            </a:r>
            <a:r>
              <a:rPr lang="en-US" sz="2200" dirty="0"/>
              <a:t>decisions</a:t>
            </a:r>
          </a:p>
          <a:p>
            <a:pPr marL="0" indent="0">
              <a:buNone/>
            </a:pPr>
            <a:r>
              <a:rPr lang="en-US" sz="2200" dirty="0"/>
              <a:t>5. Physicians must understand and interpret </a:t>
            </a:r>
            <a:r>
              <a:rPr lang="en-US" sz="2200" dirty="0" smtClean="0"/>
              <a:t/>
            </a:r>
            <a:br>
              <a:rPr lang="en-US" sz="2200" dirty="0" smtClean="0"/>
            </a:br>
            <a:r>
              <a:rPr lang="en-US" sz="2200" dirty="0" smtClean="0"/>
              <a:t>    research</a:t>
            </a: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5</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The details: </a:t>
            </a:r>
            <a:r>
              <a:rPr lang="en-US" dirty="0" smtClean="0"/>
              <a:t/>
            </a:r>
            <a:br>
              <a:rPr lang="en-US" dirty="0" smtClean="0"/>
            </a:br>
            <a:r>
              <a:rPr lang="en-US" dirty="0" smtClean="0"/>
              <a:t>What </a:t>
            </a:r>
            <a:r>
              <a:rPr lang="en-US" dirty="0"/>
              <a:t>is the </a:t>
            </a:r>
            <a:r>
              <a:rPr lang="en-US" dirty="0" smtClean="0"/>
              <a:t>Scholar</a:t>
            </a:r>
            <a:r>
              <a:rPr lang="en-US" dirty="0" smtClean="0"/>
              <a:t> </a:t>
            </a:r>
            <a:r>
              <a:rPr lang="en-US" dirty="0" smtClean="0"/>
              <a:t>Role</a:t>
            </a:r>
            <a:endParaRPr lang="en-US" dirty="0"/>
          </a:p>
        </p:txBody>
      </p:sp>
      <p:sp>
        <p:nvSpPr>
          <p:cNvPr id="18439" name="Rectangle 7"/>
          <p:cNvSpPr>
            <a:spLocks noGrp="1" noChangeArrowheads="1"/>
          </p:cNvSpPr>
          <p:nvPr>
            <p:ph type="body" idx="1"/>
          </p:nvPr>
        </p:nvSpPr>
        <p:spPr/>
        <p:txBody>
          <a:bodyPr/>
          <a:lstStyle/>
          <a:p>
            <a:pPr marL="0" indent="0">
              <a:buNone/>
            </a:pPr>
            <a:endParaRPr lang="en-US" dirty="0" smtClean="0"/>
          </a:p>
          <a:p>
            <a:pPr marL="0" indent="0">
              <a:buNone/>
            </a:pPr>
            <a:r>
              <a:rPr lang="en-US" dirty="0"/>
              <a:t>As Scholars, physicians demonstrate a lifelong commitment to </a:t>
            </a:r>
            <a:r>
              <a:rPr lang="en-US" dirty="0" smtClean="0"/>
              <a:t>excellence in </a:t>
            </a:r>
            <a:r>
              <a:rPr lang="en-US" dirty="0"/>
              <a:t>practice through continuous learning and by teaching others, </a:t>
            </a:r>
            <a:r>
              <a:rPr lang="en-US" dirty="0" smtClean="0"/>
              <a:t>evaluating evidence</a:t>
            </a:r>
            <a:r>
              <a:rPr lang="en-US" dirty="0"/>
              <a:t>, and contributing to scholarship.</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6</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the Scholar Role</a:t>
            </a:r>
            <a:endParaRPr lang="en-US" dirty="0"/>
          </a:p>
        </p:txBody>
      </p:sp>
      <p:sp>
        <p:nvSpPr>
          <p:cNvPr id="20486" name="Rectangle 6"/>
          <p:cNvSpPr>
            <a:spLocks noGrp="1" noChangeArrowheads="1"/>
          </p:cNvSpPr>
          <p:nvPr>
            <p:ph type="body" idx="1"/>
          </p:nvPr>
        </p:nvSpPr>
        <p:spPr>
          <a:xfrm>
            <a:off x="611560" y="1490464"/>
            <a:ext cx="4315207" cy="4890864"/>
          </a:xfrm>
        </p:spPr>
        <p:txBody>
          <a:bodyPr/>
          <a:lstStyle/>
          <a:p>
            <a:pPr marL="0" indent="0">
              <a:spcAft>
                <a:spcPts val="600"/>
              </a:spcAft>
              <a:buNone/>
            </a:pPr>
            <a:r>
              <a:rPr lang="en-US" dirty="0"/>
              <a:t>• Assessing</a:t>
            </a:r>
          </a:p>
          <a:p>
            <a:pPr marL="0" indent="0">
              <a:spcAft>
                <a:spcPts val="600"/>
              </a:spcAft>
              <a:buNone/>
            </a:pPr>
            <a:r>
              <a:rPr lang="en-US" dirty="0"/>
              <a:t>• Coaching</a:t>
            </a:r>
          </a:p>
          <a:p>
            <a:pPr marL="0" indent="0">
              <a:spcAft>
                <a:spcPts val="600"/>
              </a:spcAft>
              <a:buNone/>
            </a:pPr>
            <a:r>
              <a:rPr lang="en-US" dirty="0"/>
              <a:t>• Enhancing</a:t>
            </a:r>
          </a:p>
          <a:p>
            <a:pPr marL="0" indent="0">
              <a:spcAft>
                <a:spcPts val="600"/>
              </a:spcAft>
              <a:buNone/>
            </a:pPr>
            <a:r>
              <a:rPr lang="en-US" dirty="0"/>
              <a:t>• Evaluating</a:t>
            </a:r>
          </a:p>
          <a:p>
            <a:pPr marL="0" indent="0">
              <a:spcAft>
                <a:spcPts val="600"/>
              </a:spcAft>
              <a:buNone/>
            </a:pPr>
            <a:r>
              <a:rPr lang="en-US" dirty="0"/>
              <a:t>• Maintaining</a:t>
            </a:r>
          </a:p>
          <a:p>
            <a:pPr marL="0" indent="0">
              <a:spcAft>
                <a:spcPts val="600"/>
              </a:spcAft>
              <a:buNone/>
            </a:pPr>
            <a:r>
              <a:rPr lang="en-US" dirty="0"/>
              <a:t>• Mentoring</a:t>
            </a:r>
          </a:p>
          <a:p>
            <a:pPr marL="0" indent="0">
              <a:spcAft>
                <a:spcPts val="600"/>
              </a:spcAft>
              <a:buNone/>
            </a:pPr>
            <a:r>
              <a:rPr lang="en-US" dirty="0"/>
              <a:t>• Monitoring</a:t>
            </a:r>
            <a:endParaRPr lang="en-US" dirty="0"/>
          </a:p>
        </p:txBody>
      </p:sp>
      <p:sp>
        <p:nvSpPr>
          <p:cNvPr id="2" name="TextBox 1"/>
          <p:cNvSpPr txBox="1"/>
          <p:nvPr/>
        </p:nvSpPr>
        <p:spPr>
          <a:xfrm>
            <a:off x="4716016" y="1412776"/>
            <a:ext cx="3744416" cy="3970318"/>
          </a:xfrm>
          <a:prstGeom prst="rect">
            <a:avLst/>
          </a:prstGeom>
          <a:noFill/>
        </p:spPr>
        <p:txBody>
          <a:bodyPr wrap="square" rtlCol="0">
            <a:spAutoFit/>
          </a:bodyPr>
          <a:lstStyle/>
          <a:p>
            <a:pPr lvl="0" eaLnBrk="1" hangingPunct="1">
              <a:spcBef>
                <a:spcPts val="576"/>
              </a:spcBef>
              <a:spcAft>
                <a:spcPts val="600"/>
              </a:spcAft>
            </a:pPr>
            <a:r>
              <a:rPr lang="en-US" kern="0" dirty="0">
                <a:solidFill>
                  <a:srgbClr val="003152"/>
                </a:solidFill>
                <a:latin typeface="Verdana"/>
              </a:rPr>
              <a:t>• Motivating</a:t>
            </a:r>
          </a:p>
          <a:p>
            <a:pPr lvl="0" eaLnBrk="1" hangingPunct="1">
              <a:spcBef>
                <a:spcPts val="576"/>
              </a:spcBef>
              <a:spcAft>
                <a:spcPts val="600"/>
              </a:spcAft>
            </a:pPr>
            <a:r>
              <a:rPr lang="en-US" kern="0" dirty="0">
                <a:solidFill>
                  <a:srgbClr val="003152"/>
                </a:solidFill>
                <a:latin typeface="Verdana"/>
              </a:rPr>
              <a:t>• Orienting</a:t>
            </a:r>
          </a:p>
          <a:p>
            <a:pPr lvl="0" eaLnBrk="1" hangingPunct="1">
              <a:spcBef>
                <a:spcPts val="576"/>
              </a:spcBef>
              <a:spcAft>
                <a:spcPts val="600"/>
              </a:spcAft>
            </a:pPr>
            <a:r>
              <a:rPr lang="en-US" kern="0" dirty="0">
                <a:solidFill>
                  <a:srgbClr val="003152"/>
                </a:solidFill>
                <a:latin typeface="Verdana"/>
              </a:rPr>
              <a:t>• Providing feedback</a:t>
            </a:r>
          </a:p>
          <a:p>
            <a:pPr lvl="0" eaLnBrk="1" hangingPunct="1">
              <a:spcBef>
                <a:spcPts val="576"/>
              </a:spcBef>
              <a:spcAft>
                <a:spcPts val="600"/>
              </a:spcAft>
            </a:pPr>
            <a:r>
              <a:rPr lang="en-US" kern="0" dirty="0">
                <a:solidFill>
                  <a:srgbClr val="003152"/>
                </a:solidFill>
                <a:latin typeface="Verdana"/>
              </a:rPr>
              <a:t>• Researching</a:t>
            </a:r>
          </a:p>
          <a:p>
            <a:pPr lvl="0" eaLnBrk="1" hangingPunct="1">
              <a:spcBef>
                <a:spcPts val="576"/>
              </a:spcBef>
              <a:spcAft>
                <a:spcPts val="600"/>
              </a:spcAft>
            </a:pPr>
            <a:r>
              <a:rPr lang="en-US" kern="0" dirty="0">
                <a:solidFill>
                  <a:srgbClr val="003152"/>
                </a:solidFill>
                <a:latin typeface="Verdana"/>
              </a:rPr>
              <a:t>• Supervising</a:t>
            </a:r>
          </a:p>
          <a:p>
            <a:pPr lvl="0" eaLnBrk="1" hangingPunct="1">
              <a:spcBef>
                <a:spcPts val="576"/>
              </a:spcBef>
              <a:spcAft>
                <a:spcPts val="600"/>
              </a:spcAft>
            </a:pPr>
            <a:r>
              <a:rPr lang="en-US" kern="0" dirty="0">
                <a:solidFill>
                  <a:srgbClr val="003152"/>
                </a:solidFill>
                <a:latin typeface="Verdana"/>
              </a:rPr>
              <a:t>• Teaching</a:t>
            </a:r>
          </a:p>
          <a:p>
            <a:pPr lvl="0" eaLnBrk="1" hangingPunct="1">
              <a:spcBef>
                <a:spcPts val="576"/>
              </a:spcBef>
              <a:spcAft>
                <a:spcPts val="600"/>
              </a:spcAft>
            </a:pPr>
            <a:r>
              <a:rPr lang="en-US" kern="0" dirty="0">
                <a:solidFill>
                  <a:srgbClr val="003152"/>
                </a:solidFill>
                <a:latin typeface="Verdana"/>
              </a:rPr>
              <a:t>• Pursuing scholarly </a:t>
            </a:r>
            <a:r>
              <a:rPr lang="en-US" kern="0" dirty="0" smtClean="0">
                <a:solidFill>
                  <a:srgbClr val="003152"/>
                </a:solidFill>
                <a:latin typeface="Verdana"/>
              </a:rPr>
              <a:t/>
            </a:r>
            <a:br>
              <a:rPr lang="en-US" kern="0" dirty="0" smtClean="0">
                <a:solidFill>
                  <a:srgbClr val="003152"/>
                </a:solidFill>
                <a:latin typeface="Verdana"/>
              </a:rPr>
            </a:br>
            <a:r>
              <a:rPr lang="en-US" kern="0" dirty="0" smtClean="0">
                <a:solidFill>
                  <a:srgbClr val="003152"/>
                </a:solidFill>
                <a:latin typeface="Verdana"/>
              </a:rPr>
              <a:t>   activity</a:t>
            </a:r>
            <a:endParaRPr lang="en-US" kern="0" dirty="0">
              <a:solidFill>
                <a:srgbClr val="003152"/>
              </a:solidFill>
              <a:latin typeface="Verdana"/>
            </a:endParaRPr>
          </a:p>
        </p:txBody>
      </p:sp>
    </p:spTree>
    <p:extLst>
      <p:ext uri="{BB962C8B-B14F-4D97-AF65-F5344CB8AC3E}">
        <p14:creationId xmlns:p14="http://schemas.microsoft.com/office/powerpoint/2010/main" val="3991462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E78214AF-B82D-C147-8BA6-A164DEC24991}" type="slidenum">
              <a:rPr lang="en-US"/>
              <a:pPr/>
              <a:t>7</a:t>
            </a:fld>
            <a:endParaRPr lang="en-US" sz="1400">
              <a:latin typeface="Arial" charset="0"/>
            </a:endParaRPr>
          </a:p>
        </p:txBody>
      </p:sp>
      <p:sp>
        <p:nvSpPr>
          <p:cNvPr id="20485" name="Rectangle 5"/>
          <p:cNvSpPr>
            <a:spLocks noGrp="1" noChangeArrowheads="1"/>
          </p:cNvSpPr>
          <p:nvPr>
            <p:ph type="title"/>
          </p:nvPr>
        </p:nvSpPr>
        <p:spPr/>
        <p:txBody>
          <a:bodyPr/>
          <a:lstStyle/>
          <a:p>
            <a:r>
              <a:rPr lang="en-US" dirty="0"/>
              <a:t>Recognizing the Scholar Role</a:t>
            </a:r>
            <a:endParaRPr lang="en-US" dirty="0"/>
          </a:p>
        </p:txBody>
      </p:sp>
      <p:sp>
        <p:nvSpPr>
          <p:cNvPr id="20486" name="Rectangle 6"/>
          <p:cNvSpPr>
            <a:spLocks noGrp="1" noChangeArrowheads="1"/>
          </p:cNvSpPr>
          <p:nvPr>
            <p:ph type="body" idx="1"/>
          </p:nvPr>
        </p:nvSpPr>
        <p:spPr>
          <a:xfrm>
            <a:off x="611560" y="1490464"/>
            <a:ext cx="4315207" cy="4890864"/>
          </a:xfrm>
        </p:spPr>
        <p:txBody>
          <a:bodyPr/>
          <a:lstStyle/>
          <a:p>
            <a:pPr marL="0" indent="0">
              <a:spcAft>
                <a:spcPts val="600"/>
              </a:spcAft>
              <a:buNone/>
            </a:pPr>
            <a:r>
              <a:rPr lang="en-US" dirty="0"/>
              <a:t>• Community of practice,</a:t>
            </a:r>
          </a:p>
          <a:p>
            <a:pPr marL="0" indent="0">
              <a:spcAft>
                <a:spcPts val="600"/>
              </a:spcAft>
              <a:buNone/>
            </a:pPr>
            <a:r>
              <a:rPr lang="en-US" dirty="0"/>
              <a:t>• Continuing competence</a:t>
            </a:r>
          </a:p>
          <a:p>
            <a:pPr marL="0" indent="0">
              <a:spcAft>
                <a:spcPts val="600"/>
              </a:spcAft>
              <a:buNone/>
            </a:pPr>
            <a:r>
              <a:rPr lang="en-US" dirty="0"/>
              <a:t>• Critical appraisal</a:t>
            </a:r>
          </a:p>
          <a:p>
            <a:pPr marL="0" indent="0">
              <a:spcAft>
                <a:spcPts val="600"/>
              </a:spcAft>
              <a:buNone/>
            </a:pPr>
            <a:r>
              <a:rPr lang="en-US" dirty="0"/>
              <a:t>• Evidence</a:t>
            </a:r>
          </a:p>
          <a:p>
            <a:pPr marL="0" indent="0">
              <a:spcAft>
                <a:spcPts val="600"/>
              </a:spcAft>
              <a:buNone/>
            </a:pPr>
            <a:r>
              <a:rPr lang="en-US" dirty="0"/>
              <a:t>• Evidence–informed, </a:t>
            </a:r>
            <a:r>
              <a:rPr lang="en-US" dirty="0" smtClean="0"/>
              <a:t/>
            </a:r>
            <a:br>
              <a:rPr lang="en-US" dirty="0" smtClean="0"/>
            </a:br>
            <a:r>
              <a:rPr lang="en-US" dirty="0" smtClean="0"/>
              <a:t>   evidence-based</a:t>
            </a:r>
            <a:endParaRPr lang="en-US" dirty="0"/>
          </a:p>
          <a:p>
            <a:pPr marL="0" indent="0">
              <a:spcAft>
                <a:spcPts val="600"/>
              </a:spcAft>
              <a:buNone/>
            </a:pPr>
            <a:r>
              <a:rPr lang="en-US" dirty="0"/>
              <a:t>• Goals</a:t>
            </a:r>
          </a:p>
          <a:p>
            <a:pPr marL="0" indent="0">
              <a:spcAft>
                <a:spcPts val="600"/>
              </a:spcAft>
              <a:buNone/>
            </a:pPr>
            <a:r>
              <a:rPr lang="en-US" dirty="0"/>
              <a:t>• Learning climate, </a:t>
            </a:r>
            <a:r>
              <a:rPr lang="en-US" dirty="0" smtClean="0"/>
              <a:t/>
            </a:r>
            <a:br>
              <a:rPr lang="en-US" dirty="0" smtClean="0"/>
            </a:br>
            <a:r>
              <a:rPr lang="en-US" dirty="0" smtClean="0"/>
              <a:t>   learning environment</a:t>
            </a:r>
            <a:endParaRPr lang="en-US" dirty="0"/>
          </a:p>
          <a:p>
            <a:pPr marL="0" indent="0">
              <a:spcAft>
                <a:spcPts val="600"/>
              </a:spcAft>
              <a:buNone/>
            </a:pPr>
            <a:r>
              <a:rPr lang="en-US" dirty="0"/>
              <a:t>• Learning plan</a:t>
            </a:r>
            <a:endParaRPr lang="en-US" dirty="0"/>
          </a:p>
        </p:txBody>
      </p:sp>
      <p:sp>
        <p:nvSpPr>
          <p:cNvPr id="2" name="TextBox 1"/>
          <p:cNvSpPr txBox="1"/>
          <p:nvPr/>
        </p:nvSpPr>
        <p:spPr>
          <a:xfrm>
            <a:off x="4716016" y="1412776"/>
            <a:ext cx="4320480" cy="5016758"/>
          </a:xfrm>
          <a:prstGeom prst="rect">
            <a:avLst/>
          </a:prstGeom>
          <a:noFill/>
        </p:spPr>
        <p:txBody>
          <a:bodyPr wrap="square" rtlCol="0">
            <a:spAutoFit/>
          </a:bodyPr>
          <a:lstStyle/>
          <a:p>
            <a:pPr lvl="0" eaLnBrk="1" hangingPunct="1">
              <a:spcBef>
                <a:spcPts val="576"/>
              </a:spcBef>
              <a:spcAft>
                <a:spcPts val="600"/>
              </a:spcAft>
            </a:pPr>
            <a:r>
              <a:rPr lang="en-US" kern="0" dirty="0">
                <a:solidFill>
                  <a:srgbClr val="003152"/>
                </a:solidFill>
                <a:latin typeface="Verdana"/>
              </a:rPr>
              <a:t>• Lifelong learning</a:t>
            </a:r>
          </a:p>
          <a:p>
            <a:pPr lvl="0" eaLnBrk="1" hangingPunct="1">
              <a:spcBef>
                <a:spcPts val="576"/>
              </a:spcBef>
              <a:spcAft>
                <a:spcPts val="600"/>
              </a:spcAft>
            </a:pPr>
            <a:r>
              <a:rPr lang="en-US" kern="0" dirty="0">
                <a:solidFill>
                  <a:srgbClr val="003152"/>
                </a:solidFill>
                <a:latin typeface="Verdana"/>
              </a:rPr>
              <a:t>• Objectives</a:t>
            </a:r>
          </a:p>
          <a:p>
            <a:pPr lvl="0" eaLnBrk="1" hangingPunct="1">
              <a:spcBef>
                <a:spcPts val="576"/>
              </a:spcBef>
              <a:spcAft>
                <a:spcPts val="600"/>
              </a:spcAft>
            </a:pPr>
            <a:r>
              <a:rPr lang="en-US" kern="0" dirty="0">
                <a:solidFill>
                  <a:srgbClr val="003152"/>
                </a:solidFill>
                <a:latin typeface="Verdana"/>
              </a:rPr>
              <a:t>• Performance assessment</a:t>
            </a:r>
          </a:p>
          <a:p>
            <a:pPr lvl="0" eaLnBrk="1" hangingPunct="1">
              <a:spcBef>
                <a:spcPts val="576"/>
              </a:spcBef>
              <a:spcAft>
                <a:spcPts val="600"/>
              </a:spcAft>
            </a:pPr>
            <a:r>
              <a:rPr lang="en-US" kern="0" dirty="0">
                <a:solidFill>
                  <a:srgbClr val="003152"/>
                </a:solidFill>
                <a:latin typeface="Verdana"/>
              </a:rPr>
              <a:t>• Portfolio</a:t>
            </a:r>
          </a:p>
          <a:p>
            <a:pPr lvl="0" eaLnBrk="1" hangingPunct="1">
              <a:spcBef>
                <a:spcPts val="576"/>
              </a:spcBef>
              <a:spcAft>
                <a:spcPts val="600"/>
              </a:spcAft>
            </a:pPr>
            <a:r>
              <a:rPr lang="en-US" kern="0" dirty="0">
                <a:solidFill>
                  <a:srgbClr val="003152"/>
                </a:solidFill>
                <a:latin typeface="Verdana"/>
              </a:rPr>
              <a:t>• Scholarship</a:t>
            </a:r>
          </a:p>
          <a:p>
            <a:pPr lvl="0" eaLnBrk="1" hangingPunct="1">
              <a:spcBef>
                <a:spcPts val="576"/>
              </a:spcBef>
              <a:spcAft>
                <a:spcPts val="600"/>
              </a:spcAft>
            </a:pPr>
            <a:r>
              <a:rPr lang="en-US" kern="0" dirty="0">
                <a:solidFill>
                  <a:srgbClr val="003152"/>
                </a:solidFill>
                <a:latin typeface="Verdana"/>
              </a:rPr>
              <a:t>• Scholarly inquiry</a:t>
            </a:r>
          </a:p>
          <a:p>
            <a:pPr lvl="0" eaLnBrk="1" hangingPunct="1">
              <a:spcBef>
                <a:spcPts val="576"/>
              </a:spcBef>
              <a:spcAft>
                <a:spcPts val="600"/>
              </a:spcAft>
            </a:pPr>
            <a:r>
              <a:rPr lang="en-US" kern="0" dirty="0">
                <a:solidFill>
                  <a:srgbClr val="003152"/>
                </a:solidFill>
                <a:latin typeface="Verdana"/>
              </a:rPr>
              <a:t>• Scientific principles</a:t>
            </a:r>
          </a:p>
          <a:p>
            <a:pPr lvl="0" eaLnBrk="1" hangingPunct="1">
              <a:spcBef>
                <a:spcPts val="576"/>
              </a:spcBef>
              <a:spcAft>
                <a:spcPts val="600"/>
              </a:spcAft>
            </a:pPr>
            <a:r>
              <a:rPr lang="en-US" kern="0" dirty="0">
                <a:solidFill>
                  <a:srgbClr val="003152"/>
                </a:solidFill>
                <a:latin typeface="Verdana"/>
              </a:rPr>
              <a:t>• Self-directed </a:t>
            </a:r>
            <a:r>
              <a:rPr lang="en-US" kern="0" dirty="0" smtClean="0">
                <a:solidFill>
                  <a:srgbClr val="003152"/>
                </a:solidFill>
                <a:latin typeface="Verdana"/>
              </a:rPr>
              <a:t>learning </a:t>
            </a:r>
            <a:br>
              <a:rPr lang="en-US" kern="0" dirty="0" smtClean="0">
                <a:solidFill>
                  <a:srgbClr val="003152"/>
                </a:solidFill>
                <a:latin typeface="Verdana"/>
              </a:rPr>
            </a:br>
            <a:r>
              <a:rPr lang="en-US" kern="0" dirty="0" smtClean="0">
                <a:solidFill>
                  <a:srgbClr val="003152"/>
                </a:solidFill>
                <a:latin typeface="Verdana"/>
              </a:rPr>
              <a:t>   /</a:t>
            </a:r>
            <a:r>
              <a:rPr lang="en-US" kern="0" dirty="0">
                <a:solidFill>
                  <a:srgbClr val="003152"/>
                </a:solidFill>
                <a:latin typeface="Verdana"/>
              </a:rPr>
              <a:t>guided </a:t>
            </a:r>
            <a:r>
              <a:rPr lang="en-US" kern="0" dirty="0" smtClean="0">
                <a:solidFill>
                  <a:srgbClr val="003152"/>
                </a:solidFill>
                <a:latin typeface="Verdana"/>
              </a:rPr>
              <a:t>self-directed </a:t>
            </a:r>
            <a:br>
              <a:rPr lang="en-US" kern="0" dirty="0" smtClean="0">
                <a:solidFill>
                  <a:srgbClr val="003152"/>
                </a:solidFill>
                <a:latin typeface="Verdana"/>
              </a:rPr>
            </a:br>
            <a:r>
              <a:rPr lang="en-US" kern="0" dirty="0" smtClean="0">
                <a:solidFill>
                  <a:srgbClr val="003152"/>
                </a:solidFill>
                <a:latin typeface="Verdana"/>
              </a:rPr>
              <a:t>   learning</a:t>
            </a:r>
            <a:endParaRPr lang="en-US" kern="0" dirty="0">
              <a:solidFill>
                <a:srgbClr val="003152"/>
              </a:solidFill>
              <a:latin typeface="Verdana"/>
            </a:endParaRPr>
          </a:p>
        </p:txBody>
      </p:sp>
    </p:spTree>
    <p:extLst>
      <p:ext uri="{BB962C8B-B14F-4D97-AF65-F5344CB8AC3E}">
        <p14:creationId xmlns:p14="http://schemas.microsoft.com/office/powerpoint/2010/main" val="4356983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8</a:t>
            </a:fld>
            <a:endParaRPr lang="en-US" sz="1400">
              <a:latin typeface="Arial" charset="0"/>
            </a:endParaRPr>
          </a:p>
        </p:txBody>
      </p:sp>
      <p:sp>
        <p:nvSpPr>
          <p:cNvPr id="18438" name="Rectangle 6"/>
          <p:cNvSpPr>
            <a:spLocks noGrp="1" noChangeArrowheads="1"/>
          </p:cNvSpPr>
          <p:nvPr>
            <p:ph type="title"/>
          </p:nvPr>
        </p:nvSpPr>
        <p:spPr/>
        <p:txBody>
          <a:bodyPr/>
          <a:lstStyle/>
          <a:p>
            <a:pPr marL="0" indent="0"/>
            <a:r>
              <a:rPr lang="en-US" dirty="0"/>
              <a:t>Four distinct ‘parts’ of the Scholar Role</a:t>
            </a:r>
            <a:endParaRPr lang="en-US" dirty="0"/>
          </a:p>
        </p:txBody>
      </p:sp>
      <p:sp>
        <p:nvSpPr>
          <p:cNvPr id="18439" name="Rectangle 7"/>
          <p:cNvSpPr>
            <a:spLocks noGrp="1" noChangeArrowheads="1"/>
          </p:cNvSpPr>
          <p:nvPr>
            <p:ph type="body" idx="1"/>
          </p:nvPr>
        </p:nvSpPr>
        <p:spPr/>
        <p:txBody>
          <a:bodyPr/>
          <a:lstStyle/>
          <a:p>
            <a:pPr marL="0" indent="0">
              <a:spcBef>
                <a:spcPts val="0"/>
              </a:spcBef>
              <a:spcAft>
                <a:spcPts val="600"/>
              </a:spcAft>
              <a:buNone/>
            </a:pPr>
            <a:r>
              <a:rPr lang="en-US" dirty="0" smtClean="0"/>
              <a:t>1. maintenance </a:t>
            </a:r>
            <a:r>
              <a:rPr lang="en-US" dirty="0"/>
              <a:t>and acquisition of new </a:t>
            </a:r>
            <a:br>
              <a:rPr lang="en-US" dirty="0"/>
            </a:br>
            <a:r>
              <a:rPr lang="en-US" dirty="0" smtClean="0"/>
              <a:t>    knowledge </a:t>
            </a:r>
            <a:r>
              <a:rPr lang="en-US" dirty="0"/>
              <a:t>throughout one’s </a:t>
            </a:r>
            <a:r>
              <a:rPr lang="en-US" dirty="0" smtClean="0"/>
              <a:t>career through </a:t>
            </a:r>
            <a:br>
              <a:rPr lang="en-US" dirty="0" smtClean="0"/>
            </a:br>
            <a:r>
              <a:rPr lang="en-US" dirty="0" smtClean="0"/>
              <a:t>    lifelong </a:t>
            </a:r>
            <a:r>
              <a:rPr lang="en-US" dirty="0"/>
              <a:t>learning</a:t>
            </a:r>
            <a:r>
              <a:rPr lang="en-US" dirty="0" smtClean="0"/>
              <a:t>, </a:t>
            </a:r>
            <a:endParaRPr lang="en-US" dirty="0"/>
          </a:p>
          <a:p>
            <a:pPr marL="0" indent="0">
              <a:spcBef>
                <a:spcPts val="0"/>
              </a:spcBef>
              <a:spcAft>
                <a:spcPts val="600"/>
              </a:spcAft>
              <a:buNone/>
            </a:pPr>
            <a:r>
              <a:rPr lang="en-US" dirty="0"/>
              <a:t>2. sharing of knowledge through teaching and </a:t>
            </a:r>
            <a:r>
              <a:rPr lang="en-US" dirty="0" smtClean="0"/>
              <a:t/>
            </a:r>
            <a:br>
              <a:rPr lang="en-US" dirty="0" smtClean="0"/>
            </a:br>
            <a:r>
              <a:rPr lang="en-US" dirty="0" smtClean="0"/>
              <a:t>    assessment,</a:t>
            </a:r>
            <a:endParaRPr lang="en-US" dirty="0"/>
          </a:p>
          <a:p>
            <a:pPr marL="0" indent="0">
              <a:spcBef>
                <a:spcPts val="0"/>
              </a:spcBef>
              <a:spcAft>
                <a:spcPts val="600"/>
              </a:spcAft>
              <a:buNone/>
            </a:pPr>
            <a:r>
              <a:rPr lang="en-US" dirty="0"/>
              <a:t>3. use of knowledge in evidence-informed </a:t>
            </a:r>
            <a:r>
              <a:rPr lang="en-US" dirty="0" smtClean="0"/>
              <a:t/>
            </a:r>
            <a:br>
              <a:rPr lang="en-US" dirty="0" smtClean="0"/>
            </a:br>
            <a:r>
              <a:rPr lang="en-US" dirty="0" smtClean="0"/>
              <a:t>    decision-making</a:t>
            </a:r>
            <a:r>
              <a:rPr lang="en-US" dirty="0"/>
              <a:t>, and</a:t>
            </a:r>
          </a:p>
          <a:p>
            <a:pPr marL="0" indent="0">
              <a:spcBef>
                <a:spcPts val="0"/>
              </a:spcBef>
              <a:spcAft>
                <a:spcPts val="600"/>
              </a:spcAft>
              <a:buNone/>
            </a:pPr>
            <a:r>
              <a:rPr lang="en-US" dirty="0"/>
              <a:t>4. creation of knowledge through research </a:t>
            </a:r>
            <a:r>
              <a:rPr lang="en-US" dirty="0" smtClean="0"/>
              <a:t/>
            </a:r>
            <a:br>
              <a:rPr lang="en-US" dirty="0" smtClean="0"/>
            </a:br>
            <a:r>
              <a:rPr lang="en-US" dirty="0" smtClean="0"/>
              <a:t>    and </a:t>
            </a:r>
            <a:r>
              <a:rPr lang="en-US" dirty="0"/>
              <a:t>scholarly inquiry</a:t>
            </a:r>
            <a:r>
              <a:rPr lang="en-US" dirty="0" smtClean="0"/>
              <a:t>.</a:t>
            </a:r>
            <a:endParaRPr lang="en-US" dirty="0"/>
          </a:p>
        </p:txBody>
      </p:sp>
    </p:spTree>
    <p:extLst>
      <p:ext uri="{BB962C8B-B14F-4D97-AF65-F5344CB8AC3E}">
        <p14:creationId xmlns:p14="http://schemas.microsoft.com/office/powerpoint/2010/main" val="904782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0"/>
          </p:nvPr>
        </p:nvSpPr>
        <p:spPr/>
        <p:txBody>
          <a:bodyPr/>
          <a:lstStyle/>
          <a:p>
            <a:fld id="{6CC5980A-4E34-C544-855B-A3843739CA68}" type="slidenum">
              <a:rPr lang="en-US"/>
              <a:pPr/>
              <a:t>9</a:t>
            </a:fld>
            <a:endParaRPr lang="en-US" sz="1400">
              <a:latin typeface="Arial" charset="0"/>
            </a:endParaRPr>
          </a:p>
        </p:txBody>
      </p:sp>
      <p:sp>
        <p:nvSpPr>
          <p:cNvPr id="18438" name="Rectangle 6"/>
          <p:cNvSpPr>
            <a:spLocks noGrp="1" noChangeArrowheads="1"/>
          </p:cNvSpPr>
          <p:nvPr>
            <p:ph type="title"/>
          </p:nvPr>
        </p:nvSpPr>
        <p:spPr/>
        <p:txBody>
          <a:bodyPr/>
          <a:lstStyle/>
          <a:p>
            <a:pPr marL="0" indent="0"/>
            <a:endParaRPr lang="en-US" dirty="0"/>
          </a:p>
        </p:txBody>
      </p:sp>
      <p:sp>
        <p:nvSpPr>
          <p:cNvPr id="18439" name="Rectangle 7"/>
          <p:cNvSpPr>
            <a:spLocks noGrp="1" noChangeArrowheads="1"/>
          </p:cNvSpPr>
          <p:nvPr>
            <p:ph type="body" idx="1"/>
          </p:nvPr>
        </p:nvSpPr>
        <p:spPr/>
        <p:txBody>
          <a:bodyPr/>
          <a:lstStyle/>
          <a:p>
            <a:pPr>
              <a:spcBef>
                <a:spcPts val="0"/>
              </a:spcBef>
              <a:spcAft>
                <a:spcPts val="600"/>
              </a:spcAft>
              <a:buFontTx/>
              <a:buChar char="-"/>
            </a:pPr>
            <a:r>
              <a:rPr lang="en-US" dirty="0" smtClean="0"/>
              <a:t>The </a:t>
            </a:r>
            <a:r>
              <a:rPr lang="en-US" dirty="0"/>
              <a:t>responsibilities in the Scholar Role are shared by all </a:t>
            </a:r>
            <a:r>
              <a:rPr lang="en-US" dirty="0" err="1" smtClean="0"/>
              <a:t>practising</a:t>
            </a:r>
            <a:r>
              <a:rPr lang="en-US" dirty="0" smtClean="0"/>
              <a:t> physicians </a:t>
            </a:r>
            <a:r>
              <a:rPr lang="en-US" dirty="0"/>
              <a:t>vis-à-vis teaching, the use of evidence to inform practice, </a:t>
            </a:r>
            <a:r>
              <a:rPr lang="en-US" dirty="0" smtClean="0"/>
              <a:t>and through </a:t>
            </a:r>
            <a:r>
              <a:rPr lang="en-US" dirty="0"/>
              <a:t>lifelong learning</a:t>
            </a:r>
            <a:r>
              <a:rPr lang="en-US" dirty="0" smtClean="0"/>
              <a:t>.</a:t>
            </a:r>
          </a:p>
          <a:p>
            <a:pPr marL="0" indent="0">
              <a:spcBef>
                <a:spcPts val="0"/>
              </a:spcBef>
              <a:spcAft>
                <a:spcPts val="600"/>
              </a:spcAft>
              <a:buNone/>
            </a:pPr>
            <a:endParaRPr lang="en-US" dirty="0"/>
          </a:p>
          <a:p>
            <a:pPr>
              <a:spcBef>
                <a:spcPts val="0"/>
              </a:spcBef>
              <a:spcAft>
                <a:spcPts val="600"/>
              </a:spcAft>
              <a:buFontTx/>
              <a:buChar char="-"/>
            </a:pPr>
            <a:r>
              <a:rPr lang="en-US" dirty="0" smtClean="0"/>
              <a:t>Need </a:t>
            </a:r>
            <a:r>
              <a:rPr lang="en-US" dirty="0"/>
              <a:t>to pursue focused opportunities for  </a:t>
            </a:r>
            <a:r>
              <a:rPr lang="en-US" dirty="0" smtClean="0"/>
              <a:t> learning </a:t>
            </a:r>
            <a:r>
              <a:rPr lang="en-US" dirty="0"/>
              <a:t>and skill </a:t>
            </a:r>
            <a:r>
              <a:rPr lang="en-US" dirty="0" smtClean="0"/>
              <a:t>development in </a:t>
            </a:r>
            <a:r>
              <a:rPr lang="en-US" dirty="0"/>
              <a:t>each of the four parts of the Scholar Role</a:t>
            </a:r>
            <a:r>
              <a:rPr lang="en-US" dirty="0" smtClean="0"/>
              <a:t>.</a:t>
            </a:r>
          </a:p>
          <a:p>
            <a:pPr marL="0" indent="0">
              <a:spcBef>
                <a:spcPts val="0"/>
              </a:spcBef>
              <a:spcAft>
                <a:spcPts val="600"/>
              </a:spcAft>
              <a:buNone/>
            </a:pPr>
            <a:endParaRPr lang="en-US" dirty="0"/>
          </a:p>
        </p:txBody>
      </p:sp>
    </p:spTree>
    <p:extLst>
      <p:ext uri="{BB962C8B-B14F-4D97-AF65-F5344CB8AC3E}">
        <p14:creationId xmlns:p14="http://schemas.microsoft.com/office/powerpoint/2010/main" val="2998623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Osaka"/>
      </a:majorFont>
      <a:minorFont>
        <a:latin typeface="Verdana"/>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Times" charset="0"/>
            <a:ea typeface="Osaka" charset="0"/>
            <a:cs typeface="Osak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19893</TotalTime>
  <Words>1134</Words>
  <Application>Microsoft Office PowerPoint</Application>
  <PresentationFormat>On-screen Show (4:3)</PresentationFormat>
  <Paragraphs>233</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 Presentation</vt:lpstr>
      <vt:lpstr>T2 - Teaching the  Scholar Role</vt:lpstr>
      <vt:lpstr>PowerPoint Presentation</vt:lpstr>
      <vt:lpstr>Objectives and agenda</vt:lpstr>
      <vt:lpstr>Why the Scholar Role matters</vt:lpstr>
      <vt:lpstr>The details:  What is the Scholar Role</vt:lpstr>
      <vt:lpstr>Recognizing the Scholar Role</vt:lpstr>
      <vt:lpstr>Recognizing the Scholar Role</vt:lpstr>
      <vt:lpstr>Four distinct ‘parts’ of the Scholar Role</vt:lpstr>
      <vt:lpstr>PowerPoint Presentation</vt:lpstr>
      <vt:lpstr>PowerPoint Presentation</vt:lpstr>
      <vt:lpstr>PowerPoint Presentation</vt:lpstr>
      <vt:lpstr>Tips to practice asking for feedback</vt:lpstr>
      <vt:lpstr>R2C2 Feedback model</vt:lpstr>
      <vt:lpstr>PowerPoint Presentation</vt:lpstr>
      <vt:lpstr>Steps to EIDM process</vt:lpstr>
      <vt:lpstr>Coaching Steps</vt:lpstr>
      <vt:lpstr>Objectives</vt:lpstr>
      <vt:lpstr>References</vt:lpstr>
      <vt:lpstr>PowerPoint Presentation</vt:lpstr>
      <vt:lpstr>Scholar Key Competencies</vt:lpstr>
      <vt:lpstr>Scholar Key Competency 1</vt:lpstr>
      <vt:lpstr>Scholar Key Competency 2</vt:lpstr>
      <vt:lpstr>Scholar Key Competency 3</vt:lpstr>
      <vt:lpstr>Scholar Key Competency 4</vt:lpstr>
    </vt:vector>
  </TitlesOfParts>
  <Company>Bonhomme Design Studio</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Royal College Internal</dc:subject>
  <dc:creator>Karen Bonhomme</dc:creator>
  <cp:lastModifiedBy>Tammy Hesson</cp:lastModifiedBy>
  <cp:revision>103</cp:revision>
  <cp:lastPrinted>2015-12-09T14:38:44Z</cp:lastPrinted>
  <dcterms:created xsi:type="dcterms:W3CDTF">2009-08-25T17:54:38Z</dcterms:created>
  <dcterms:modified xsi:type="dcterms:W3CDTF">2015-12-10T16:59:34Z</dcterms:modified>
</cp:coreProperties>
</file>